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1"/>
  </p:sldMasterIdLst>
  <p:notesMasterIdLst>
    <p:notesMasterId r:id="rId43"/>
  </p:notesMasterIdLst>
  <p:handoutMasterIdLst>
    <p:handoutMasterId r:id="rId44"/>
  </p:handoutMasterIdLst>
  <p:sldIdLst>
    <p:sldId id="257" r:id="rId2"/>
    <p:sldId id="330" r:id="rId3"/>
    <p:sldId id="357" r:id="rId4"/>
    <p:sldId id="302" r:id="rId5"/>
    <p:sldId id="367" r:id="rId6"/>
    <p:sldId id="369" r:id="rId7"/>
    <p:sldId id="370" r:id="rId8"/>
    <p:sldId id="338" r:id="rId9"/>
    <p:sldId id="315" r:id="rId10"/>
    <p:sldId id="363" r:id="rId11"/>
    <p:sldId id="317" r:id="rId12"/>
    <p:sldId id="362" r:id="rId13"/>
    <p:sldId id="352" r:id="rId14"/>
    <p:sldId id="351" r:id="rId15"/>
    <p:sldId id="364" r:id="rId16"/>
    <p:sldId id="319" r:id="rId17"/>
    <p:sldId id="353" r:id="rId18"/>
    <p:sldId id="354" r:id="rId19"/>
    <p:sldId id="355" r:id="rId20"/>
    <p:sldId id="297" r:id="rId21"/>
    <p:sldId id="359" r:id="rId22"/>
    <p:sldId id="360" r:id="rId23"/>
    <p:sldId id="311" r:id="rId24"/>
    <p:sldId id="312" r:id="rId25"/>
    <p:sldId id="339" r:id="rId26"/>
    <p:sldId id="320" r:id="rId27"/>
    <p:sldId id="300" r:id="rId28"/>
    <p:sldId id="365" r:id="rId29"/>
    <p:sldId id="260" r:id="rId30"/>
    <p:sldId id="341" r:id="rId31"/>
    <p:sldId id="321" r:id="rId32"/>
    <p:sldId id="301" r:id="rId33"/>
    <p:sldId id="265" r:id="rId34"/>
    <p:sldId id="342" r:id="rId35"/>
    <p:sldId id="366" r:id="rId36"/>
    <p:sldId id="347" r:id="rId37"/>
    <p:sldId id="349" r:id="rId38"/>
    <p:sldId id="350" r:id="rId39"/>
    <p:sldId id="344" r:id="rId40"/>
    <p:sldId id="358" r:id="rId41"/>
    <p:sldId id="34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FF"/>
    <a:srgbClr val="080635"/>
    <a:srgbClr val="6102F5"/>
    <a:srgbClr val="0F3B76"/>
    <a:srgbClr val="FFCC99"/>
    <a:srgbClr val="E7E6E6"/>
    <a:srgbClr val="286DC0"/>
    <a:srgbClr val="D7D7D7"/>
    <a:srgbClr val="A70C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49" autoAdjust="0"/>
    <p:restoredTop sz="94540" autoAdjust="0"/>
  </p:normalViewPr>
  <p:slideViewPr>
    <p:cSldViewPr snapToGrid="0">
      <p:cViewPr>
        <p:scale>
          <a:sx n="75" d="100"/>
          <a:sy n="75" d="100"/>
        </p:scale>
        <p:origin x="1248" y="1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x Area (.10^3)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dLbl>
              <c:idx val="0"/>
              <c:layout>
                <c:manualLayout>
                  <c:x val="3.7281924592757355E-3"/>
                  <c:y val="5.13409280175932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039-4DA8-A286-A055BFF86FAE}"/>
                </c:ext>
              </c:extLst>
            </c:dLbl>
            <c:dLbl>
              <c:idx val="1"/>
              <c:layout>
                <c:manualLayout>
                  <c:x val="0"/>
                  <c:y val="5.41932017963485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039-4DA8-A286-A055BFF86FAE}"/>
                </c:ext>
              </c:extLst>
            </c:dLbl>
            <c:dLbl>
              <c:idx val="2"/>
              <c:layout>
                <c:manualLayout>
                  <c:x val="0"/>
                  <c:y val="7.13068444688796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039-4DA8-A286-A055BFF86FAE}"/>
                </c:ext>
              </c:extLst>
            </c:dLbl>
            <c:dLbl>
              <c:idx val="3"/>
              <c:layout>
                <c:manualLayout>
                  <c:x val="0"/>
                  <c:y val="0.1169432249289626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039-4DA8-A286-A055BFF86FAE}"/>
                </c:ext>
              </c:extLst>
            </c:dLbl>
            <c:dLbl>
              <c:idx val="4"/>
              <c:layout>
                <c:manualLayout>
                  <c:x val="1.8640962296377994E-3"/>
                  <c:y val="0.193954616955352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039-4DA8-A286-A055BFF86FAE}"/>
                </c:ext>
              </c:extLst>
            </c:dLbl>
            <c:dLbl>
              <c:idx val="5"/>
              <c:layout>
                <c:manualLayout>
                  <c:x val="1.8640962296378677E-3"/>
                  <c:y val="0.3622387699019087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039-4DA8-A286-A055BFF86F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32</c:v>
                </c:pt>
                <c:pt idx="1">
                  <c:v>16</c:v>
                </c:pt>
                <c:pt idx="2">
                  <c:v>8</c:v>
                </c:pt>
                <c:pt idx="3">
                  <c:v>4</c:v>
                </c:pt>
                <c:pt idx="4">
                  <c:v>2</c:v>
                </c:pt>
                <c:pt idx="5">
                  <c:v>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2.1</c:v>
                </c:pt>
                <c:pt idx="1">
                  <c:v>2.6</c:v>
                </c:pt>
                <c:pt idx="2">
                  <c:v>3.7</c:v>
                </c:pt>
                <c:pt idx="3">
                  <c:v>6.2</c:v>
                </c:pt>
                <c:pt idx="4">
                  <c:v>11.3</c:v>
                </c:pt>
                <c:pt idx="5">
                  <c:v>21.2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97-41BA-922A-22C35EE8EC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Time (ms)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dLbl>
              <c:idx val="0"/>
              <c:layout>
                <c:manualLayout>
                  <c:x val="0"/>
                  <c:y val="-1.0458216374561026E-1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039-4DA8-A286-A055BFF86FAE}"/>
                </c:ext>
              </c:extLst>
            </c:dLbl>
            <c:dLbl>
              <c:idx val="4"/>
              <c:layout>
                <c:manualLayout>
                  <c:x val="1.6776866066740743E-2"/>
                  <c:y val="-5.704547557510373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039-4DA8-A286-A055BFF86FAE}"/>
                </c:ext>
              </c:extLst>
            </c:dLbl>
            <c:dLbl>
              <c:idx val="5"/>
              <c:layout>
                <c:manualLayout>
                  <c:x val="1.8640962296378679E-2"/>
                  <c:y val="-5.704547557510373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C039-4DA8-A286-A055BFF86F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32</c:v>
                </c:pt>
                <c:pt idx="1">
                  <c:v>16</c:v>
                </c:pt>
                <c:pt idx="2">
                  <c:v>8</c:v>
                </c:pt>
                <c:pt idx="3">
                  <c:v>4</c:v>
                </c:pt>
                <c:pt idx="4">
                  <c:v>2</c:v>
                </c:pt>
                <c:pt idx="5">
                  <c:v>1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0.4</c:v>
                </c:pt>
                <c:pt idx="1">
                  <c:v>0.9</c:v>
                </c:pt>
                <c:pt idx="2">
                  <c:v>1.9</c:v>
                </c:pt>
                <c:pt idx="3">
                  <c:v>3.8</c:v>
                </c:pt>
                <c:pt idx="4">
                  <c:v>7.2</c:v>
                </c:pt>
                <c:pt idx="5">
                  <c:v>14.7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97-41BA-922A-22C35EE8ECD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Area-LUTs (.10^3)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dLbl>
              <c:idx val="5"/>
              <c:layout>
                <c:manualLayout>
                  <c:x val="1.491276983710294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039-4DA8-A286-A055BFF86F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32</c:v>
                </c:pt>
                <c:pt idx="1">
                  <c:v>16</c:v>
                </c:pt>
                <c:pt idx="2">
                  <c:v>8</c:v>
                </c:pt>
                <c:pt idx="3">
                  <c:v>4</c:v>
                </c:pt>
                <c:pt idx="4">
                  <c:v>2</c:v>
                </c:pt>
                <c:pt idx="5">
                  <c:v>1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4.8</c:v>
                </c:pt>
                <c:pt idx="1">
                  <c:v>2.8</c:v>
                </c:pt>
                <c:pt idx="2">
                  <c:v>1.9</c:v>
                </c:pt>
                <c:pt idx="3">
                  <c:v>1.6</c:v>
                </c:pt>
                <c:pt idx="4">
                  <c:v>1.5</c:v>
                </c:pt>
                <c:pt idx="5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97-41BA-922A-22C35EE8EC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54000032"/>
        <c:axId val="754001280"/>
        <c:axId val="1562118928"/>
      </c:bar3DChart>
      <c:catAx>
        <c:axId val="7540000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No. of Parallel Slices in the SHAKE256</a:t>
                </a:r>
                <a:r>
                  <a:rPr lang="en-US" baseline="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permutation function</a:t>
                </a:r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1280"/>
        <c:crosses val="autoZero"/>
        <c:auto val="1"/>
        <c:lblAlgn val="ctr"/>
        <c:lblOffset val="100"/>
        <c:noMultiLvlLbl val="0"/>
      </c:catAx>
      <c:valAx>
        <c:axId val="75400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0032"/>
        <c:crosses val="autoZero"/>
        <c:crossBetween val="between"/>
      </c:valAx>
      <c:serAx>
        <c:axId val="15621189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1280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x Area (.10^2)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A70C25"/>
                    </a:solidFill>
                    <a:highlight>
                      <a:srgbClr val="00FFFF"/>
                    </a:highlight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Our</c:v>
                </c:pt>
                <c:pt idx="1">
                  <c:v>HLS [AAB+20]</c:v>
                </c:pt>
                <c:pt idx="2">
                  <c:v>HLS [MDD+22]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0.72</c:v>
                </c:pt>
                <c:pt idx="1">
                  <c:v>10.53</c:v>
                </c:pt>
                <c:pt idx="2">
                  <c:v>10.58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3-4B0A-9C22-4F0C7012EA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Time (ms)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A70C25"/>
                    </a:solidFill>
                    <a:highlight>
                      <a:srgbClr val="FFCC99"/>
                    </a:highlight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Our</c:v>
                </c:pt>
                <c:pt idx="1">
                  <c:v>HLS [AAB+20]</c:v>
                </c:pt>
                <c:pt idx="2">
                  <c:v>HLS [MDD+22]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0.09</c:v>
                </c:pt>
                <c:pt idx="1">
                  <c:v>0.27</c:v>
                </c:pt>
                <c:pt idx="2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E3-4B0A-9C22-4F0C7012EA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Area-Slices (.10^2)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A70C25"/>
                    </a:solidFill>
                    <a:highlight>
                      <a:srgbClr val="D7D7D7"/>
                    </a:highlight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Our</c:v>
                </c:pt>
                <c:pt idx="1">
                  <c:v>HLS [AAB+20]</c:v>
                </c:pt>
                <c:pt idx="2">
                  <c:v>HLS [MDD+22]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8</c:v>
                </c:pt>
                <c:pt idx="1">
                  <c:v>39</c:v>
                </c:pt>
                <c:pt idx="2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E3-4B0A-9C22-4F0C7012EA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54000032"/>
        <c:axId val="754001280"/>
        <c:axId val="1562118928"/>
      </c:bar3DChart>
      <c:catAx>
        <c:axId val="75400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1280"/>
        <c:crosses val="autoZero"/>
        <c:auto val="1"/>
        <c:lblAlgn val="ctr"/>
        <c:lblOffset val="100"/>
        <c:noMultiLvlLbl val="0"/>
      </c:catAx>
      <c:valAx>
        <c:axId val="75400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0032"/>
        <c:crosses val="autoZero"/>
        <c:crossBetween val="between"/>
      </c:valAx>
      <c:serAx>
        <c:axId val="15621189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1280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x Area (.10^3)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0" i="0" u="none" strike="noStrike" kern="1200" baseline="0">
                    <a:solidFill>
                      <a:srgbClr val="A70C25"/>
                    </a:solidFill>
                    <a:highlight>
                      <a:srgbClr val="00FFFF"/>
                    </a:highlight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Our (regular)</c:v>
                </c:pt>
                <c:pt idx="1">
                  <c:v>Our (parallel multipliers)</c:v>
                </c:pt>
                <c:pt idx="2">
                  <c:v>HLS [AAB+20]</c:v>
                </c:pt>
                <c:pt idx="3">
                  <c:v>HLS [MDD+22]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0.26</c:v>
                </c:pt>
                <c:pt idx="1">
                  <c:v>0.24</c:v>
                </c:pt>
                <c:pt idx="2">
                  <c:v>3.2</c:v>
                </c:pt>
                <c:pt idx="3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3-4B0A-9C22-4F0C7012EA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Time (ms)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A70C25"/>
                    </a:solidFill>
                    <a:highlight>
                      <a:srgbClr val="FFCC99"/>
                    </a:highlight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Our (regular)</c:v>
                </c:pt>
                <c:pt idx="1">
                  <c:v>Our (parallel multipliers)</c:v>
                </c:pt>
                <c:pt idx="2">
                  <c:v>HLS [AAB+20]</c:v>
                </c:pt>
                <c:pt idx="3">
                  <c:v>HLS [MDD+22]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0.19</c:v>
                </c:pt>
                <c:pt idx="1">
                  <c:v>0.13</c:v>
                </c:pt>
                <c:pt idx="2">
                  <c:v>0.59</c:v>
                </c:pt>
                <c:pt idx="3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E3-4B0A-9C22-4F0C7012EA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Area-Slices (.10^3)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A70C25"/>
                    </a:solidFill>
                    <a:highlight>
                      <a:srgbClr val="E7E6E6"/>
                    </a:highlight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Our (regular)</c:v>
                </c:pt>
                <c:pt idx="1">
                  <c:v>Our (parallel multipliers)</c:v>
                </c:pt>
                <c:pt idx="2">
                  <c:v>HLS [AAB+20]</c:v>
                </c:pt>
                <c:pt idx="3">
                  <c:v>HLS [MDD+22]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1.4</c:v>
                </c:pt>
                <c:pt idx="1">
                  <c:v>1.9</c:v>
                </c:pt>
                <c:pt idx="2">
                  <c:v>5.5</c:v>
                </c:pt>
                <c:pt idx="3">
                  <c:v>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E3-4B0A-9C22-4F0C7012EA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54000032"/>
        <c:axId val="754001280"/>
        <c:axId val="1562118928"/>
      </c:bar3DChart>
      <c:catAx>
        <c:axId val="75400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1280"/>
        <c:crosses val="autoZero"/>
        <c:auto val="1"/>
        <c:lblAlgn val="ctr"/>
        <c:lblOffset val="100"/>
        <c:noMultiLvlLbl val="0"/>
      </c:catAx>
      <c:valAx>
        <c:axId val="75400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0032"/>
        <c:crosses val="autoZero"/>
        <c:crossBetween val="between"/>
      </c:valAx>
      <c:serAx>
        <c:axId val="15621189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1280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x Area (.10^3)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A70C25"/>
                    </a:solidFill>
                    <a:highlight>
                      <a:srgbClr val="00FFFF"/>
                    </a:highlight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Our (regular)</c:v>
                </c:pt>
                <c:pt idx="1">
                  <c:v>Our (parallel multipliers)</c:v>
                </c:pt>
                <c:pt idx="2">
                  <c:v>HLS [AAB+20]</c:v>
                </c:pt>
                <c:pt idx="3">
                  <c:v>HLS [MDD+22]</c:v>
                </c:pt>
              </c:strCache>
            </c:strRef>
          </c:cat>
          <c:val>
            <c:numRef>
              <c:f>Sheet1!$B$2:$B$5</c:f>
              <c:numCache>
                <c:formatCode>0.00</c:formatCode>
                <c:ptCount val="4"/>
                <c:pt idx="0">
                  <c:v>0.76</c:v>
                </c:pt>
                <c:pt idx="1">
                  <c:v>0.77</c:v>
                </c:pt>
                <c:pt idx="2">
                  <c:v>7.44</c:v>
                </c:pt>
                <c:pt idx="3">
                  <c:v>7.9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3-4B0A-9C22-4F0C7012EA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Time (ms)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A70C25"/>
                    </a:solidFill>
                    <a:highlight>
                      <a:srgbClr val="FFCC99"/>
                    </a:highlight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Our (regular)</c:v>
                </c:pt>
                <c:pt idx="1">
                  <c:v>Our (parallel multipliers)</c:v>
                </c:pt>
                <c:pt idx="2">
                  <c:v>HLS [AAB+20]</c:v>
                </c:pt>
                <c:pt idx="3">
                  <c:v>HLS [MDD+22]</c:v>
                </c:pt>
              </c:strCache>
            </c:strRef>
          </c:cat>
          <c:val>
            <c:numRef>
              <c:f>Sheet1!$C$2:$C$5</c:f>
              <c:numCache>
                <c:formatCode>0.00</c:formatCode>
                <c:ptCount val="4"/>
                <c:pt idx="0">
                  <c:v>0.25</c:v>
                </c:pt>
                <c:pt idx="1">
                  <c:v>0.21</c:v>
                </c:pt>
                <c:pt idx="2">
                  <c:v>1.2</c:v>
                </c:pt>
                <c:pt idx="3">
                  <c:v>1.27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E3-4B0A-9C22-4F0C7012EA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Area-Slices (.10^3)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A70C25"/>
                    </a:solidFill>
                    <a:highlight>
                      <a:srgbClr val="E7E6E6"/>
                    </a:highlight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Our (regular)</c:v>
                </c:pt>
                <c:pt idx="1">
                  <c:v>Our (parallel multipliers)</c:v>
                </c:pt>
                <c:pt idx="2">
                  <c:v>HLS [AAB+20]</c:v>
                </c:pt>
                <c:pt idx="3">
                  <c:v>HLS [MDD+22]</c:v>
                </c:pt>
              </c:strCache>
            </c:strRef>
          </c:cat>
          <c:val>
            <c:numRef>
              <c:f>Sheet1!$D$2:$D$5</c:f>
              <c:numCache>
                <c:formatCode>0.00</c:formatCode>
                <c:ptCount val="4"/>
                <c:pt idx="0">
                  <c:v>3</c:v>
                </c:pt>
                <c:pt idx="1">
                  <c:v>3.7</c:v>
                </c:pt>
                <c:pt idx="2">
                  <c:v>6.2</c:v>
                </c:pt>
                <c:pt idx="3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E3-4B0A-9C22-4F0C7012EA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54000032"/>
        <c:axId val="754001280"/>
        <c:axId val="1562118928"/>
      </c:bar3DChart>
      <c:catAx>
        <c:axId val="75400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1280"/>
        <c:crosses val="autoZero"/>
        <c:auto val="1"/>
        <c:lblAlgn val="ctr"/>
        <c:lblOffset val="100"/>
        <c:noMultiLvlLbl val="0"/>
      </c:catAx>
      <c:valAx>
        <c:axId val="75400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0032"/>
        <c:crosses val="autoZero"/>
        <c:crossBetween val="between"/>
      </c:valAx>
      <c:serAx>
        <c:axId val="15621189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1280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x Area (.10^3)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A70C25"/>
                    </a:solidFill>
                    <a:highlight>
                      <a:srgbClr val="00FFFF"/>
                    </a:highlight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Our (Balanced)</c:v>
                </c:pt>
                <c:pt idx="1">
                  <c:v>Our (HighSpeed)</c:v>
                </c:pt>
                <c:pt idx="2">
                  <c:v>HW/SW [SFW23]</c:v>
                </c:pt>
                <c:pt idx="3">
                  <c:v>HLS [AAB+20]</c:v>
                </c:pt>
                <c:pt idx="4">
                  <c:v>HLS [MDD+22]</c:v>
                </c:pt>
              </c:strCache>
            </c:strRef>
          </c:cat>
          <c:val>
            <c:numRef>
              <c:f>Sheet1!$B$2:$B$6</c:f>
              <c:numCache>
                <c:formatCode>0.00</c:formatCode>
                <c:ptCount val="5"/>
                <c:pt idx="0">
                  <c:v>8.1419999999999995</c:v>
                </c:pt>
                <c:pt idx="1">
                  <c:v>6.5420199999999991</c:v>
                </c:pt>
                <c:pt idx="2">
                  <c:v>59.679999999999993</c:v>
                </c:pt>
                <c:pt idx="3">
                  <c:v>42.940799999999996</c:v>
                </c:pt>
                <c:pt idx="4">
                  <c:v>41.999999999999993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3-4B0A-9C22-4F0C7012EA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Time (ms)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A70C25"/>
                    </a:solidFill>
                    <a:highlight>
                      <a:srgbClr val="FFCC99"/>
                    </a:highlight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Our (Balanced)</c:v>
                </c:pt>
                <c:pt idx="1">
                  <c:v>Our (HighSpeed)</c:v>
                </c:pt>
                <c:pt idx="2">
                  <c:v>HW/SW [SFW23]</c:v>
                </c:pt>
                <c:pt idx="3">
                  <c:v>HLS [AAB+20]</c:v>
                </c:pt>
                <c:pt idx="4">
                  <c:v>HLS [MDD+22]</c:v>
                </c:pt>
              </c:strCache>
            </c:strRef>
          </c:cat>
          <c:val>
            <c:numRef>
              <c:f>Sheet1!$C$2:$C$6</c:f>
              <c:numCache>
                <c:formatCode>0.00</c:formatCode>
                <c:ptCount val="5"/>
                <c:pt idx="0">
                  <c:v>0.59</c:v>
                </c:pt>
                <c:pt idx="1">
                  <c:v>0.42999999999999994</c:v>
                </c:pt>
                <c:pt idx="2">
                  <c:v>7.4599999999999991</c:v>
                </c:pt>
                <c:pt idx="3">
                  <c:v>2.13</c:v>
                </c:pt>
                <c:pt idx="4">
                  <c:v>2.0999999999999996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E3-4B0A-9C22-4F0C7012EA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Area-LUTs (.10^3)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A70C25"/>
                    </a:solidFill>
                    <a:highlight>
                      <a:srgbClr val="E7E6E6"/>
                    </a:highlight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Our (Balanced)</c:v>
                </c:pt>
                <c:pt idx="1">
                  <c:v>Our (HighSpeed)</c:v>
                </c:pt>
                <c:pt idx="2">
                  <c:v>HW/SW [SFW23]</c:v>
                </c:pt>
                <c:pt idx="3">
                  <c:v>HLS [AAB+20]</c:v>
                </c:pt>
                <c:pt idx="4">
                  <c:v>HLS [MDD+22]</c:v>
                </c:pt>
              </c:strCache>
            </c:strRef>
          </c:cat>
          <c:val>
            <c:numRef>
              <c:f>Sheet1!$D$2:$D$6</c:f>
              <c:numCache>
                <c:formatCode>0.00</c:formatCode>
                <c:ptCount val="5"/>
                <c:pt idx="0">
                  <c:v>13.8</c:v>
                </c:pt>
                <c:pt idx="1">
                  <c:v>15.214</c:v>
                </c:pt>
                <c:pt idx="2">
                  <c:v>8</c:v>
                </c:pt>
                <c:pt idx="3">
                  <c:v>20.16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E3-4B0A-9C22-4F0C7012EA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54000032"/>
        <c:axId val="754001280"/>
        <c:axId val="1562118928"/>
      </c:bar3DChart>
      <c:catAx>
        <c:axId val="75400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1280"/>
        <c:crosses val="autoZero"/>
        <c:auto val="1"/>
        <c:lblAlgn val="ctr"/>
        <c:lblOffset val="100"/>
        <c:noMultiLvlLbl val="0"/>
      </c:catAx>
      <c:valAx>
        <c:axId val="75400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0032"/>
        <c:crosses val="autoZero"/>
        <c:crossBetween val="between"/>
      </c:valAx>
      <c:serAx>
        <c:axId val="15621189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1280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6788361816018044E-2"/>
          <c:y val="0.11052608489734088"/>
          <c:w val="0.71311842865646324"/>
          <c:h val="0.61844005411169178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x Area (.10^6)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A70C25"/>
                    </a:solidFill>
                    <a:highlight>
                      <a:srgbClr val="00FFFF"/>
                    </a:highlight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HQC-B (our)</c:v>
                </c:pt>
                <c:pt idx="1">
                  <c:v>HQC-HS (our)</c:v>
                </c:pt>
                <c:pt idx="2">
                  <c:v>BIKE-HS [RBCGG21]</c:v>
                </c:pt>
                <c:pt idx="3">
                  <c:v>McEliece-HS [CCD+22]</c:v>
                </c:pt>
              </c:strCache>
            </c:strRef>
          </c:cat>
          <c:val>
            <c:numRef>
              <c:f>Sheet1!$B$2:$B$5</c:f>
              <c:numCache>
                <c:formatCode>0.000</c:formatCode>
                <c:ptCount val="4"/>
                <c:pt idx="0">
                  <c:v>1.3000000000000001E-2</c:v>
                </c:pt>
                <c:pt idx="1">
                  <c:v>1.35E-2</c:v>
                </c:pt>
                <c:pt idx="2">
                  <c:v>0.43433299999999997</c:v>
                </c:pt>
                <c:pt idx="3">
                  <c:v>3.4415479999999996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3-4B0A-9C22-4F0C7012EA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Time (ms)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A70C25"/>
                    </a:solidFill>
                    <a:highlight>
                      <a:srgbClr val="FFCC99"/>
                    </a:highlight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HQC-B (our)</c:v>
                </c:pt>
                <c:pt idx="1">
                  <c:v>HQC-HS (our)</c:v>
                </c:pt>
                <c:pt idx="2">
                  <c:v>BIKE-HS [RBCGG21]</c:v>
                </c:pt>
                <c:pt idx="3">
                  <c:v>McEliece-HS [CCD+22]</c:v>
                </c:pt>
              </c:strCache>
            </c:strRef>
          </c:cat>
          <c:val>
            <c:numRef>
              <c:f>Sheet1!$C$2:$C$5</c:f>
              <c:numCache>
                <c:formatCode>0.00</c:formatCode>
                <c:ptCount val="4"/>
                <c:pt idx="0">
                  <c:v>0.1</c:v>
                </c:pt>
                <c:pt idx="1">
                  <c:v>0.09</c:v>
                </c:pt>
                <c:pt idx="2">
                  <c:v>1.7</c:v>
                </c:pt>
                <c:pt idx="3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E3-4B0A-9C22-4F0C7012EA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Area - LUTs (.10^6)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A70C25"/>
                    </a:solidFill>
                    <a:highlight>
                      <a:srgbClr val="E7E6E6"/>
                    </a:highlight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HQC-B (our)</c:v>
                </c:pt>
                <c:pt idx="1">
                  <c:v>HQC-HS (our)</c:v>
                </c:pt>
                <c:pt idx="2">
                  <c:v>BIKE-HS [RBCGG21]</c:v>
                </c:pt>
                <c:pt idx="3">
                  <c:v>McEliece-HS [CCD+22]</c:v>
                </c:pt>
              </c:strCache>
            </c:strRef>
          </c:cat>
          <c:val>
            <c:numRef>
              <c:f>Sheet1!$D$2:$D$5</c:f>
              <c:numCache>
                <c:formatCode>0.00</c:formatCode>
                <c:ptCount val="4"/>
                <c:pt idx="0">
                  <c:v>0.13</c:v>
                </c:pt>
                <c:pt idx="1">
                  <c:v>0.15</c:v>
                </c:pt>
                <c:pt idx="2">
                  <c:v>0.25548999999999999</c:v>
                </c:pt>
                <c:pt idx="3">
                  <c:v>0.40017999999999998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E3-4B0A-9C22-4F0C7012EA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54000032"/>
        <c:axId val="754001280"/>
        <c:axId val="1562118928"/>
      </c:bar3DChart>
      <c:catAx>
        <c:axId val="75400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1280"/>
        <c:crosses val="autoZero"/>
        <c:auto val="1"/>
        <c:lblAlgn val="ctr"/>
        <c:lblOffset val="100"/>
        <c:noMultiLvlLbl val="0"/>
      </c:catAx>
      <c:valAx>
        <c:axId val="75400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0032"/>
        <c:crosses val="autoZero"/>
        <c:crossBetween val="between"/>
      </c:valAx>
      <c:serAx>
        <c:axId val="15621189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1280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6788361816018044E-2"/>
          <c:y val="0.11052608489734088"/>
          <c:w val="0.71311842865646324"/>
          <c:h val="0.61844005411169178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x Area (.10^6)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A70C25"/>
                    </a:solidFill>
                    <a:highlight>
                      <a:srgbClr val="00FFFF"/>
                    </a:highlight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HQC-B (our)</c:v>
                </c:pt>
                <c:pt idx="1">
                  <c:v>HQC-HS (our)</c:v>
                </c:pt>
                <c:pt idx="2">
                  <c:v>BIKE-HS [RBCGG21]</c:v>
                </c:pt>
                <c:pt idx="3">
                  <c:v>McEliece-HS [CCD+22]</c:v>
                </c:pt>
              </c:strCache>
            </c:strRef>
          </c:cat>
          <c:val>
            <c:numRef>
              <c:f>Sheet1!$B$2:$B$5</c:f>
              <c:numCache>
                <c:formatCode>0.00</c:formatCode>
                <c:ptCount val="4"/>
                <c:pt idx="0">
                  <c:v>2.6000000000000002E-2</c:v>
                </c:pt>
                <c:pt idx="1">
                  <c:v>1.95E-2</c:v>
                </c:pt>
                <c:pt idx="2">
                  <c:v>2.5549000000000002E-2</c:v>
                </c:pt>
                <c:pt idx="3">
                  <c:v>0.12005399999999999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3-4B0A-9C22-4F0C7012EA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Time (ms)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A70C25"/>
                    </a:solidFill>
                    <a:highlight>
                      <a:srgbClr val="FFCC99"/>
                    </a:highlight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HQC-B (our)</c:v>
                </c:pt>
                <c:pt idx="1">
                  <c:v>HQC-HS (our)</c:v>
                </c:pt>
                <c:pt idx="2">
                  <c:v>BIKE-HS [RBCGG21]</c:v>
                </c:pt>
                <c:pt idx="3">
                  <c:v>McEliece-HS [CCD+22]</c:v>
                </c:pt>
              </c:strCache>
            </c:strRef>
          </c:cat>
          <c:val>
            <c:numRef>
              <c:f>Sheet1!$C$2:$C$5</c:f>
              <c:numCache>
                <c:formatCode>0.00</c:formatCode>
                <c:ptCount val="4"/>
                <c:pt idx="0">
                  <c:v>0.2</c:v>
                </c:pt>
                <c:pt idx="1">
                  <c:v>0.13</c:v>
                </c:pt>
                <c:pt idx="2">
                  <c:v>0.1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E3-4B0A-9C22-4F0C7012EA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Area - LUTs (.10^6)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A70C25"/>
                    </a:solidFill>
                    <a:highlight>
                      <a:srgbClr val="E7E6E6"/>
                    </a:highlight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HQC-B (our)</c:v>
                </c:pt>
                <c:pt idx="1">
                  <c:v>HQC-HS (our)</c:v>
                </c:pt>
                <c:pt idx="2">
                  <c:v>BIKE-HS [RBCGG21]</c:v>
                </c:pt>
                <c:pt idx="3">
                  <c:v>McEliece-HS [CCD+22]</c:v>
                </c:pt>
              </c:strCache>
            </c:strRef>
          </c:cat>
          <c:val>
            <c:numRef>
              <c:f>Sheet1!$D$2:$D$5</c:f>
              <c:numCache>
                <c:formatCode>0.00</c:formatCode>
                <c:ptCount val="4"/>
                <c:pt idx="0">
                  <c:v>0.13</c:v>
                </c:pt>
                <c:pt idx="1">
                  <c:v>0.15</c:v>
                </c:pt>
                <c:pt idx="2">
                  <c:v>0.25548999999999999</c:v>
                </c:pt>
                <c:pt idx="3">
                  <c:v>0.40017999999999998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E3-4B0A-9C22-4F0C7012EA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54000032"/>
        <c:axId val="754001280"/>
        <c:axId val="1562118928"/>
      </c:bar3DChart>
      <c:catAx>
        <c:axId val="75400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1280"/>
        <c:crosses val="autoZero"/>
        <c:auto val="1"/>
        <c:lblAlgn val="ctr"/>
        <c:lblOffset val="100"/>
        <c:noMultiLvlLbl val="0"/>
      </c:catAx>
      <c:valAx>
        <c:axId val="75400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0032"/>
        <c:crosses val="autoZero"/>
        <c:crossBetween val="between"/>
      </c:valAx>
      <c:serAx>
        <c:axId val="15621189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1280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6788361816018044E-2"/>
          <c:y val="0.11052608489734088"/>
          <c:w val="0.71311842865646324"/>
          <c:h val="0.61844005411169178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x Area (.10^6)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A70C25"/>
                    </a:solidFill>
                    <a:highlight>
                      <a:srgbClr val="00FFFF"/>
                    </a:highlight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HQC-B (our)</c:v>
                </c:pt>
                <c:pt idx="1">
                  <c:v>HQC-HS (our)</c:v>
                </c:pt>
                <c:pt idx="2">
                  <c:v>BIKE-HS [RBCGG21]</c:v>
                </c:pt>
                <c:pt idx="3">
                  <c:v>McEliece-HS [CCD+22]</c:v>
                </c:pt>
              </c:strCache>
            </c:strRef>
          </c:cat>
          <c:val>
            <c:numRef>
              <c:f>Sheet1!$B$2:$B$5</c:f>
              <c:numCache>
                <c:formatCode>0.00</c:formatCode>
                <c:ptCount val="4"/>
                <c:pt idx="0">
                  <c:v>3.7699999999999997E-2</c:v>
                </c:pt>
                <c:pt idx="1">
                  <c:v>3.15E-2</c:v>
                </c:pt>
                <c:pt idx="2">
                  <c:v>0.48543099999999995</c:v>
                </c:pt>
                <c:pt idx="3">
                  <c:v>4.0017999999999998E-2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3-4B0A-9C22-4F0C7012EA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Time (ms)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A70C25"/>
                    </a:solidFill>
                    <a:highlight>
                      <a:srgbClr val="FFCC99"/>
                    </a:highlight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HQC-B (our)</c:v>
                </c:pt>
                <c:pt idx="1">
                  <c:v>HQC-HS (our)</c:v>
                </c:pt>
                <c:pt idx="2">
                  <c:v>BIKE-HS [RBCGG21]</c:v>
                </c:pt>
                <c:pt idx="3">
                  <c:v>McEliece-HS [CCD+22]</c:v>
                </c:pt>
              </c:strCache>
            </c:strRef>
          </c:cat>
          <c:val>
            <c:numRef>
              <c:f>Sheet1!$C$2:$C$5</c:f>
              <c:numCache>
                <c:formatCode>0.00</c:formatCode>
                <c:ptCount val="4"/>
                <c:pt idx="0">
                  <c:v>0.28999999999999998</c:v>
                </c:pt>
                <c:pt idx="1">
                  <c:v>0.21</c:v>
                </c:pt>
                <c:pt idx="2">
                  <c:v>1.9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E3-4B0A-9C22-4F0C7012EA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Area - LUTs (.10^6)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A70C25"/>
                    </a:solidFill>
                    <a:highlight>
                      <a:srgbClr val="E7E6E6"/>
                    </a:highlight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HQC-B (our)</c:v>
                </c:pt>
                <c:pt idx="1">
                  <c:v>HQC-HS (our)</c:v>
                </c:pt>
                <c:pt idx="2">
                  <c:v>BIKE-HS [RBCGG21]</c:v>
                </c:pt>
                <c:pt idx="3">
                  <c:v>McEliece-HS [CCD+22]</c:v>
                </c:pt>
              </c:strCache>
            </c:strRef>
          </c:cat>
          <c:val>
            <c:numRef>
              <c:f>Sheet1!$D$2:$D$5</c:f>
              <c:numCache>
                <c:formatCode>0.00</c:formatCode>
                <c:ptCount val="4"/>
                <c:pt idx="0">
                  <c:v>0.13</c:v>
                </c:pt>
                <c:pt idx="1">
                  <c:v>0.15</c:v>
                </c:pt>
                <c:pt idx="2">
                  <c:v>0.25548999999999999</c:v>
                </c:pt>
                <c:pt idx="3">
                  <c:v>0.40017999999999998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E3-4B0A-9C22-4F0C7012EA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54000032"/>
        <c:axId val="754001280"/>
        <c:axId val="1562118928"/>
      </c:bar3DChart>
      <c:catAx>
        <c:axId val="75400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1280"/>
        <c:crosses val="autoZero"/>
        <c:auto val="1"/>
        <c:lblAlgn val="ctr"/>
        <c:lblOffset val="100"/>
        <c:noMultiLvlLbl val="0"/>
      </c:catAx>
      <c:valAx>
        <c:axId val="75400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0032"/>
        <c:crosses val="autoZero"/>
        <c:crossBetween val="between"/>
      </c:valAx>
      <c:serAx>
        <c:axId val="15621189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/>
          </a:p>
        </c:txPr>
        <c:crossAx val="754001280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2C7253-B703-A521-CFC4-7EB93D3B17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7E5593-6594-6152-B97C-CAB05A7ADE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3548B-7024-41B1-88B3-90CC15D8EA75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D0560-19CF-DC7E-7BBB-103C987033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71041-BD4F-919E-A05B-F3AAE15DBB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47E61-EA06-422D-94BE-48B86B729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666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A0808-6836-4836-81E2-785697B739EE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8F275-D987-4086-97FE-923314BBA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13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28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600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70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83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249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45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562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11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37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377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2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68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99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572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61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029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73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681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63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22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96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38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74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97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7411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85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692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1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448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692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900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6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99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811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636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14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693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58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23987" y="2946424"/>
            <a:ext cx="9148257" cy="789960"/>
          </a:xfrm>
          <a:prstGeom prst="rect">
            <a:avLst/>
          </a:prstGeom>
        </p:spPr>
        <p:txBody>
          <a:bodyPr vert="horz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4000">
                <a:solidFill>
                  <a:srgbClr val="00356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pPr lvl="0"/>
            <a:r>
              <a:rPr lang="en-US" dirty="0"/>
              <a:t>Title of the Presentation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3E28599-4BE2-4600-8E3D-22BFB499BB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1874" y="3691452"/>
            <a:ext cx="9148257" cy="650434"/>
          </a:xfrm>
          <a:prstGeom prst="rect">
            <a:avLst/>
          </a:prstGeom>
        </p:spPr>
        <p:txBody>
          <a:bodyPr vert="horz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3200">
                <a:solidFill>
                  <a:srgbClr val="286DC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026" name="Picture 2" descr="Technology Innovation Institute | LinkedIn">
            <a:extLst>
              <a:ext uri="{FF2B5EF4-FFF2-40B4-BE49-F238E27FC236}">
                <a16:creationId xmlns:a16="http://schemas.microsoft.com/office/drawing/2014/main" id="{5E79C288-1194-A631-12C0-F27DCCAC53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75" y="0"/>
            <a:ext cx="11906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F0D787-8EB4-BFEC-3469-16A6C3F69C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14" r="-614"/>
          <a:stretch/>
        </p:blipFill>
        <p:spPr>
          <a:xfrm>
            <a:off x="134787" y="363940"/>
            <a:ext cx="1036865" cy="46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09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A9B4B9E-3305-42BC-9B6A-4933496C93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6603" y="813590"/>
            <a:ext cx="10317117" cy="580672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800">
                <a:solidFill>
                  <a:srgbClr val="286DC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CAAC46FA-5248-44F8-8A0E-DA83F100F1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601" y="1509963"/>
            <a:ext cx="10315616" cy="4389120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228594" indent="-219451" algn="l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baseline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  <a:lvl2pPr marL="742932" indent="-285744">
              <a:buFont typeface="Courier New" panose="02070309020205020404" pitchFamily="49" charset="0"/>
              <a:buChar char="o"/>
              <a:defRPr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2pPr>
          </a:lstStyle>
          <a:p>
            <a:pPr lvl="0"/>
            <a:r>
              <a:rPr lang="en-US" dirty="0"/>
              <a:t>Begin list items here</a:t>
            </a:r>
          </a:p>
          <a:p>
            <a:pPr lvl="1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C708F10-2DE2-8112-222E-344748AE5880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37D531-9373-4DF9-8B9B-E8F9315BE8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451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84D91A1-CABB-4C64-B9D3-A62E5CF352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6603" y="813590"/>
            <a:ext cx="10317117" cy="580672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800">
                <a:solidFill>
                  <a:srgbClr val="286DC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BEB777F2-5653-44D1-B2CE-87DD3ACF2E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601" y="1509963"/>
            <a:ext cx="10315616" cy="4389120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9144" indent="0" algn="l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None/>
              <a:defRPr sz="2000" baseline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  <a:lvl2pPr marL="742932" indent="-285744">
              <a:buFont typeface="Courier New" panose="02070309020205020404" pitchFamily="49" charset="0"/>
              <a:buChar char="o"/>
              <a:defRPr sz="1800"/>
            </a:lvl2pPr>
          </a:lstStyle>
          <a:p>
            <a:pPr lvl="0"/>
            <a:r>
              <a:rPr lang="en-US" dirty="0"/>
              <a:t>Begin list items here</a:t>
            </a:r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4123C7-5722-8465-545A-F036E03CADE8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37D531-9373-4DF9-8B9B-E8F9315BE8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0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Colo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E17298A-F43F-4C7A-8320-C0E0D3BD53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6603" y="813590"/>
            <a:ext cx="10317117" cy="580672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800">
                <a:solidFill>
                  <a:srgbClr val="286DC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1BFC853-2C0E-4562-B942-6A80669C96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601" y="1509963"/>
            <a:ext cx="10315616" cy="4389120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228594" indent="-219451" algn="l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baseline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  <a:lvl2pPr marL="742932" indent="-285744">
              <a:buFont typeface="Courier New" panose="02070309020205020404" pitchFamily="49" charset="0"/>
              <a:buChar char="o"/>
              <a:defRPr sz="20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2pPr>
          </a:lstStyle>
          <a:p>
            <a:pPr lvl="0"/>
            <a:r>
              <a:rPr lang="en-US" dirty="0"/>
              <a:t>Begin list items here</a:t>
            </a:r>
          </a:p>
          <a:p>
            <a:pPr lvl="1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D81307D-DFE8-D53D-26F0-5D8EBCEFA8AD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37D531-9373-4DF9-8B9B-E8F9315BE8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0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328335-FC6C-2C0F-DCE4-CC2C380A8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E0194-95AC-8442-0DC6-D1B0024BB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07FDA-D7E4-A175-DA61-92BB727A5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81C52-B9D9-4B70-ACAA-FCB85C0714C8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50BF7-7710-8072-24F6-DF716C135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93B45F-F088-7597-E834-56D90B0A5171}"/>
              </a:ext>
            </a:extLst>
          </p:cNvPr>
          <p:cNvGrpSpPr/>
          <p:nvPr userDrawn="1"/>
        </p:nvGrpSpPr>
        <p:grpSpPr>
          <a:xfrm>
            <a:off x="5443023" y="6356350"/>
            <a:ext cx="1305953" cy="400439"/>
            <a:chOff x="5448531" y="6357848"/>
            <a:chExt cx="1305953" cy="400439"/>
          </a:xfrm>
        </p:grpSpPr>
        <p:pic>
          <p:nvPicPr>
            <p:cNvPr id="8" name="Picture 7" descr="Two cubes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61F01E21-AE26-8D61-4DA1-0986B30075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54" t="24554" r="54969" b="49690"/>
            <a:stretch/>
          </p:blipFill>
          <p:spPr>
            <a:xfrm>
              <a:off x="5448531" y="6357848"/>
              <a:ext cx="415236" cy="40043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BC6C7A-1585-3368-6845-6BBAA2EF25F9}"/>
                </a:ext>
              </a:extLst>
            </p:cNvPr>
            <p:cNvSpPr txBox="1"/>
            <p:nvPr/>
          </p:nvSpPr>
          <p:spPr>
            <a:xfrm>
              <a:off x="5863768" y="6357848"/>
              <a:ext cx="8907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entaur" panose="02030504050205020304" pitchFamily="18" charset="0"/>
                </a:rPr>
                <a:t>caslab.io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162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63" r:id="rId3"/>
    <p:sldLayoutId id="2147483666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21/1631.pdf" TargetMode="External"/><Relationship Id="rId2" Type="http://schemas.openxmlformats.org/officeDocument/2006/relationships/hyperlink" Target="https://eprint.iacr.org/2022/1425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E02AB1-3B8B-4263-B10A-3D0F00455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7684" y="1818016"/>
            <a:ext cx="10058400" cy="1514838"/>
          </a:xfrm>
        </p:spPr>
        <p:txBody>
          <a:bodyPr/>
          <a:lstStyle/>
          <a:p>
            <a:r>
              <a:rPr lang="en-US" dirty="0"/>
              <a:t>Fast and Efficient Hardware Implementation of HQC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1D1396-EB9F-46E8-ACD0-64AC9B6F18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6298" y="3429000"/>
            <a:ext cx="10461172" cy="442750"/>
          </a:xfrm>
        </p:spPr>
        <p:txBody>
          <a:bodyPr/>
          <a:lstStyle/>
          <a:p>
            <a:r>
              <a:rPr lang="en-US" sz="2000" b="1" u="sng" dirty="0"/>
              <a:t>Sanjay Deshpande</a:t>
            </a:r>
            <a:r>
              <a:rPr lang="en-US" sz="2000" baseline="30000" dirty="0"/>
              <a:t>*</a:t>
            </a:r>
            <a:r>
              <a:rPr lang="en-US" sz="2000" dirty="0"/>
              <a:t>, Chuanqi Xu</a:t>
            </a:r>
            <a:r>
              <a:rPr lang="en-US" sz="2000" baseline="30000" dirty="0"/>
              <a:t>*</a:t>
            </a:r>
            <a:r>
              <a:rPr lang="en-US" sz="2000" dirty="0"/>
              <a:t>, Mamuri Nawan</a:t>
            </a:r>
            <a:r>
              <a:rPr lang="en-US" sz="2000" baseline="30000" dirty="0"/>
              <a:t>+</a:t>
            </a:r>
            <a:r>
              <a:rPr lang="en-US" sz="2000" dirty="0"/>
              <a:t>, Kashif Nawaz</a:t>
            </a:r>
            <a:r>
              <a:rPr lang="en-US" sz="2000" b="1" baseline="30000" dirty="0"/>
              <a:t>+</a:t>
            </a:r>
            <a:r>
              <a:rPr lang="en-US" sz="2000" dirty="0"/>
              <a:t>, and Jakub Szefer</a:t>
            </a:r>
            <a:r>
              <a:rPr lang="en-US" sz="2000" baseline="30000" dirty="0"/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01971-271F-020E-9E30-D679E9E80430}"/>
              </a:ext>
            </a:extLst>
          </p:cNvPr>
          <p:cNvSpPr txBox="1"/>
          <p:nvPr/>
        </p:nvSpPr>
        <p:spPr>
          <a:xfrm>
            <a:off x="2690750" y="3967896"/>
            <a:ext cx="68104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aseline="30000" dirty="0">
                <a:solidFill>
                  <a:srgbClr val="0F3B76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*</a:t>
            </a:r>
            <a:r>
              <a:rPr lang="en-US" sz="2000" dirty="0">
                <a:solidFill>
                  <a:srgbClr val="0F3B76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Computer Architecture and Security Lab, Yale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D8A5BD-3CDF-443C-4C68-4AA3D55E2BE8}"/>
              </a:ext>
            </a:extLst>
          </p:cNvPr>
          <p:cNvSpPr txBox="1"/>
          <p:nvPr/>
        </p:nvSpPr>
        <p:spPr>
          <a:xfrm>
            <a:off x="2306285" y="4368006"/>
            <a:ext cx="76011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aseline="30000" dirty="0">
                <a:solidFill>
                  <a:srgbClr val="6102F5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000" dirty="0">
                <a:solidFill>
                  <a:srgbClr val="6102F5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Cryptography Research Centre, Technology Innovation Institute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CCEEE2-F131-3E53-9814-1E70B23363BB}"/>
              </a:ext>
            </a:extLst>
          </p:cNvPr>
          <p:cNvGrpSpPr/>
          <p:nvPr/>
        </p:nvGrpSpPr>
        <p:grpSpPr>
          <a:xfrm>
            <a:off x="3352789" y="5264372"/>
            <a:ext cx="5508188" cy="761491"/>
            <a:chOff x="2690750" y="5291766"/>
            <a:chExt cx="5508188" cy="7614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9E7D3C-2E63-A290-FA9C-5A35786E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0750" y="5291766"/>
              <a:ext cx="1412537" cy="7614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3D6A6A-A680-029B-F30F-AF4374A5917B}"/>
                </a:ext>
              </a:extLst>
            </p:cNvPr>
            <p:cNvSpPr txBox="1"/>
            <p:nvPr/>
          </p:nvSpPr>
          <p:spPr>
            <a:xfrm>
              <a:off x="4014828" y="5460451"/>
              <a:ext cx="4184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i="0" dirty="0">
                  <a:solidFill>
                    <a:srgbClr val="212529"/>
                  </a:solidFill>
                  <a:effectLst/>
                  <a:latin typeface="Open Sans SemiCondensed"/>
                </a:rPr>
                <a:t>Selected Areas in Cryptography 2023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3252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75BD0-D0F1-4997-8D79-FAB87116A5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Primitives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4526752-EEA6-4F52-8C73-F098573D23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540" y="1584759"/>
            <a:ext cx="5567525" cy="4046552"/>
          </a:xfrm>
          <a:ln>
            <a:noFill/>
          </a:ln>
        </p:spPr>
        <p:txBody>
          <a:bodyPr/>
          <a:lstStyle/>
          <a:p>
            <a:pPr marL="9144" indent="0">
              <a:buNone/>
            </a:pPr>
            <a:r>
              <a:rPr lang="en-US" sz="1800" b="1" dirty="0"/>
              <a:t>1. Key</a:t>
            </a:r>
            <a:r>
              <a:rPr lang="en-US" sz="1800" dirty="0"/>
              <a:t> </a:t>
            </a:r>
            <a:r>
              <a:rPr lang="en-US" sz="1800" b="1" dirty="0"/>
              <a:t>Generation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Fixed weight error vector generation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SHAKE256 </a:t>
            </a:r>
          </a:p>
          <a:p>
            <a:pPr lvl="1"/>
            <a:r>
              <a:rPr lang="en-US" sz="1800" dirty="0"/>
              <a:t>Polynomial Multiplication</a:t>
            </a:r>
          </a:p>
          <a:p>
            <a:pPr lvl="1"/>
            <a:r>
              <a:rPr lang="en-US" sz="1800" dirty="0"/>
              <a:t>Polynomial Addition</a:t>
            </a:r>
          </a:p>
          <a:p>
            <a:pPr marL="9143" indent="0">
              <a:buNone/>
            </a:pPr>
            <a:endParaRPr lang="en-US" sz="1800" dirty="0"/>
          </a:p>
          <a:p>
            <a:pPr marL="9143" indent="0">
              <a:buNone/>
            </a:pPr>
            <a:r>
              <a:rPr lang="en-US" sz="1800" dirty="0"/>
              <a:t>  </a:t>
            </a:r>
          </a:p>
          <a:p>
            <a:pPr marL="457189" lvl="1" indent="0">
              <a:buNone/>
            </a:pPr>
            <a:endParaRPr lang="en-US" sz="16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2C9DB8D-4A1C-40FD-B41D-6DB75B873E7A}"/>
              </a:ext>
            </a:extLst>
          </p:cNvPr>
          <p:cNvSpPr txBox="1">
            <a:spLocks/>
          </p:cNvSpPr>
          <p:nvPr/>
        </p:nvSpPr>
        <p:spPr>
          <a:xfrm>
            <a:off x="816603" y="1339760"/>
            <a:ext cx="10702857" cy="489999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228594" indent="-219451" algn="l" defTabSz="457189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" indent="0">
              <a:buFont typeface="Arial"/>
              <a:buNone/>
            </a:pP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E8B717-0B8C-4E6F-7A66-CFDCF2B07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31" y="1518863"/>
            <a:ext cx="5609113" cy="404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78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75BD0-D0F1-4997-8D79-FAB87116A5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Primitives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4E2C59B-E550-4820-8EC4-973736508066}"/>
              </a:ext>
            </a:extLst>
          </p:cNvPr>
          <p:cNvSpPr txBox="1">
            <a:spLocks/>
          </p:cNvSpPr>
          <p:nvPr/>
        </p:nvSpPr>
        <p:spPr>
          <a:xfrm>
            <a:off x="528474" y="1569318"/>
            <a:ext cx="5567526" cy="4709036"/>
          </a:xfrm>
          <a:prstGeom prst="rect">
            <a:avLst/>
          </a:prstGeom>
          <a:ln>
            <a:noFill/>
          </a:ln>
        </p:spPr>
        <p:txBody>
          <a:bodyPr vert="horz" wrap="square">
            <a:noAutofit/>
          </a:bodyPr>
          <a:lstStyle>
            <a:lvl1pPr marL="228600" indent="-219456" algn="l" defTabSz="457200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" indent="0">
              <a:buNone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2. </a:t>
            </a:r>
            <a:r>
              <a:rPr lang="en-US" sz="18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Encapsulation</a:t>
            </a:r>
          </a:p>
          <a:p>
            <a:pPr lvl="1"/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Encrypt</a:t>
            </a:r>
            <a:endParaRPr lang="en-US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2"/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Encode</a:t>
            </a:r>
          </a:p>
          <a:p>
            <a:pPr lvl="2"/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Multiplication</a:t>
            </a:r>
          </a:p>
          <a:p>
            <a:pPr lvl="2"/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Addition</a:t>
            </a:r>
          </a:p>
          <a:p>
            <a:pPr lvl="2"/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Fixed weight error vector generation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SHAKE256 </a:t>
            </a:r>
          </a:p>
          <a:p>
            <a:pPr lvl="1"/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 Computation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SHAKE256 </a:t>
            </a:r>
          </a:p>
          <a:p>
            <a:pPr marL="9144" indent="0">
              <a:buNone/>
            </a:pP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2C9DB8D-4A1C-40FD-B41D-6DB75B873E7A}"/>
              </a:ext>
            </a:extLst>
          </p:cNvPr>
          <p:cNvSpPr txBox="1">
            <a:spLocks/>
          </p:cNvSpPr>
          <p:nvPr/>
        </p:nvSpPr>
        <p:spPr>
          <a:xfrm>
            <a:off x="816603" y="1339760"/>
            <a:ext cx="10702857" cy="489999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228594" indent="-219451" algn="l" defTabSz="457189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" indent="0">
              <a:buFont typeface="Arial"/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6CA13-F83E-7011-1070-C613991A0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31" y="1569318"/>
            <a:ext cx="5356154" cy="368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79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75BD0-D0F1-4997-8D79-FAB87116A5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Primitives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4526752-EEA6-4F52-8C73-F098573D23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540" y="1584759"/>
            <a:ext cx="5567525" cy="4046552"/>
          </a:xfrm>
          <a:ln>
            <a:noFill/>
          </a:ln>
        </p:spPr>
        <p:txBody>
          <a:bodyPr/>
          <a:lstStyle/>
          <a:p>
            <a:pPr marL="9144" indent="0">
              <a:buNone/>
            </a:pPr>
            <a:r>
              <a:rPr lang="en-US" sz="1800" b="1" dirty="0"/>
              <a:t>3. Decapsulation</a:t>
            </a:r>
          </a:p>
          <a:p>
            <a:pPr marL="742950" lvl="1" indent="-285750"/>
            <a:r>
              <a:rPr lang="en-US" sz="1800" dirty="0"/>
              <a:t>Decrypt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Decode</a:t>
            </a:r>
            <a:endParaRPr lang="en-US" sz="1800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Subtraction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Multiplication</a:t>
            </a:r>
          </a:p>
          <a:p>
            <a:pPr marL="742950" lvl="1" indent="-285750"/>
            <a:r>
              <a:rPr lang="en-US" sz="1800" dirty="0"/>
              <a:t>Encrypt</a:t>
            </a:r>
          </a:p>
          <a:p>
            <a:pPr marL="742950" lvl="1" indent="-285750"/>
            <a:r>
              <a:rPr lang="en-US" sz="1800" dirty="0"/>
              <a:t>Hash Computation</a:t>
            </a:r>
          </a:p>
          <a:p>
            <a:pPr marL="1142989" lvl="2" indent="-285750"/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SHAKE256</a:t>
            </a:r>
            <a:r>
              <a:rPr lang="en-US" sz="2200" dirty="0"/>
              <a:t> </a:t>
            </a:r>
          </a:p>
          <a:p>
            <a:pPr marL="9143" indent="0">
              <a:buNone/>
            </a:pPr>
            <a:r>
              <a:rPr lang="en-US" sz="1800" dirty="0"/>
              <a:t>  </a:t>
            </a:r>
          </a:p>
          <a:p>
            <a:pPr marL="457189" lvl="1" indent="0">
              <a:buNone/>
            </a:pPr>
            <a:endParaRPr lang="en-US" sz="16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2C9DB8D-4A1C-40FD-B41D-6DB75B873E7A}"/>
              </a:ext>
            </a:extLst>
          </p:cNvPr>
          <p:cNvSpPr txBox="1">
            <a:spLocks/>
          </p:cNvSpPr>
          <p:nvPr/>
        </p:nvSpPr>
        <p:spPr>
          <a:xfrm>
            <a:off x="816603" y="1339760"/>
            <a:ext cx="10702857" cy="489999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228594" indent="-219451" algn="l" defTabSz="457189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" indent="0">
              <a:buFont typeface="Arial"/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93F63-0C0D-4C67-29E2-E9C65A915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128" y="1394262"/>
            <a:ext cx="5435320" cy="4245944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EA334278-3C6F-A01B-A6DF-8C4048ECAB0F}"/>
              </a:ext>
            </a:extLst>
          </p:cNvPr>
          <p:cNvSpPr/>
          <p:nvPr/>
        </p:nvSpPr>
        <p:spPr>
          <a:xfrm>
            <a:off x="3433572" y="3392424"/>
            <a:ext cx="128016" cy="84124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DAC85-D845-3535-15E7-2CFCDC44A147}"/>
              </a:ext>
            </a:extLst>
          </p:cNvPr>
          <p:cNvSpPr txBox="1"/>
          <p:nvPr/>
        </p:nvSpPr>
        <p:spPr>
          <a:xfrm>
            <a:off x="3497580" y="3629168"/>
            <a:ext cx="1700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Encapsulation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4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75BD0-D0F1-4997-8D79-FAB87116A5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Primitives – Common Modules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4526752-EEA6-4F52-8C73-F098573D23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540" y="1584759"/>
            <a:ext cx="5567525" cy="4046552"/>
          </a:xfrm>
          <a:ln>
            <a:noFill/>
          </a:ln>
        </p:spPr>
        <p:txBody>
          <a:bodyPr/>
          <a:lstStyle/>
          <a:p>
            <a:pPr marL="9144" indent="0">
              <a:buNone/>
            </a:pPr>
            <a:r>
              <a:rPr lang="en-US" sz="1800" dirty="0"/>
              <a:t>1. </a:t>
            </a:r>
            <a:r>
              <a:rPr lang="en-US" sz="1800" b="1" dirty="0"/>
              <a:t>Key</a:t>
            </a:r>
            <a:r>
              <a:rPr lang="en-US" sz="1800" dirty="0"/>
              <a:t> </a:t>
            </a:r>
            <a:r>
              <a:rPr lang="en-US" sz="1800" b="1" dirty="0"/>
              <a:t>Generation</a:t>
            </a:r>
            <a:r>
              <a:rPr lang="en-US" sz="1800" dirty="0"/>
              <a:t> </a:t>
            </a:r>
          </a:p>
          <a:p>
            <a:pPr lvl="1"/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Fixed weight error vector generation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SHAKE256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Polynomial Multiplication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Polynomial Addition</a:t>
            </a:r>
          </a:p>
          <a:p>
            <a:pPr marL="9143" indent="0">
              <a:buNone/>
            </a:pPr>
            <a:endParaRPr lang="en-US" sz="1800" dirty="0"/>
          </a:p>
          <a:p>
            <a:pPr marL="9144" indent="0">
              <a:buNone/>
            </a:pPr>
            <a:r>
              <a:rPr lang="en-US" sz="1800" b="1" dirty="0"/>
              <a:t>3. Decapsulation</a:t>
            </a:r>
          </a:p>
          <a:p>
            <a:pPr marL="742950" lvl="1" indent="-285750"/>
            <a:r>
              <a:rPr lang="en-US" sz="1800" dirty="0"/>
              <a:t>Decrypt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Decode</a:t>
            </a:r>
            <a:endParaRPr lang="en-US" sz="1800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Subtraction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Multiplication</a:t>
            </a:r>
          </a:p>
          <a:p>
            <a:pPr marL="742950" lvl="1" indent="-285750"/>
            <a:r>
              <a:rPr lang="en-US" sz="1800" dirty="0">
                <a:solidFill>
                  <a:schemeClr val="accent4"/>
                </a:solidFill>
              </a:rPr>
              <a:t>Encrypt</a:t>
            </a:r>
          </a:p>
          <a:p>
            <a:pPr marL="742950" lvl="1" indent="-285750"/>
            <a:r>
              <a:rPr lang="en-US" sz="1800" dirty="0">
                <a:solidFill>
                  <a:srgbClr val="A70C25"/>
                </a:solidFill>
              </a:rPr>
              <a:t>Hash Computation</a:t>
            </a:r>
          </a:p>
          <a:p>
            <a:pPr marL="1142989" lvl="2" indent="-285750"/>
            <a:r>
              <a:rPr lang="en-US" sz="1800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SHAKE256</a:t>
            </a:r>
            <a:r>
              <a:rPr lang="en-US" sz="2200" dirty="0"/>
              <a:t> </a:t>
            </a:r>
            <a:endParaRPr lang="en-US" sz="2200" dirty="0">
              <a:solidFill>
                <a:srgbClr val="00B050"/>
              </a:solidFill>
            </a:endParaRPr>
          </a:p>
          <a:p>
            <a:pPr marL="9143" indent="0">
              <a:buNone/>
            </a:pPr>
            <a:r>
              <a:rPr lang="en-US" sz="1800" dirty="0"/>
              <a:t>  </a:t>
            </a:r>
          </a:p>
          <a:p>
            <a:pPr marL="457189" lvl="1" indent="0">
              <a:buNone/>
            </a:pPr>
            <a:endParaRPr lang="en-US" sz="1600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4E2C59B-E550-4820-8EC4-973736508066}"/>
              </a:ext>
            </a:extLst>
          </p:cNvPr>
          <p:cNvSpPr txBox="1">
            <a:spLocks/>
          </p:cNvSpPr>
          <p:nvPr/>
        </p:nvSpPr>
        <p:spPr>
          <a:xfrm>
            <a:off x="6624475" y="1584760"/>
            <a:ext cx="5567526" cy="4709036"/>
          </a:xfrm>
          <a:prstGeom prst="rect">
            <a:avLst/>
          </a:prstGeom>
          <a:ln>
            <a:noFill/>
          </a:ln>
        </p:spPr>
        <p:txBody>
          <a:bodyPr vert="horz" wrap="square">
            <a:noAutofit/>
          </a:bodyPr>
          <a:lstStyle>
            <a:lvl1pPr marL="228600" indent="-219456" algn="l" defTabSz="457200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" indent="0">
              <a:buNone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2. </a:t>
            </a:r>
            <a:r>
              <a:rPr lang="en-US" sz="18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Encapsulation</a:t>
            </a:r>
          </a:p>
          <a:p>
            <a:pPr lvl="1"/>
            <a:r>
              <a:rPr lang="en-US" sz="1800" dirty="0">
                <a:solidFill>
                  <a:schemeClr val="accent4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Encrypt</a:t>
            </a:r>
            <a:endParaRPr lang="en-US" sz="2200" dirty="0">
              <a:solidFill>
                <a:schemeClr val="accent4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2"/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Encode</a:t>
            </a:r>
          </a:p>
          <a:p>
            <a:pPr lvl="2"/>
            <a:r>
              <a:rPr lang="en-US" sz="1800" dirty="0">
                <a:solidFill>
                  <a:schemeClr val="accent6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Multiplication</a:t>
            </a:r>
          </a:p>
          <a:p>
            <a:pPr lvl="2"/>
            <a:r>
              <a:rPr lang="en-US" sz="18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Addition</a:t>
            </a:r>
          </a:p>
          <a:p>
            <a:pPr lvl="2"/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Fixed weight error vector generation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SHAKE256</a:t>
            </a: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  <a:p>
            <a:pPr lvl="1"/>
            <a:r>
              <a:rPr lang="en-US" sz="1800" dirty="0">
                <a:solidFill>
                  <a:srgbClr val="A70C25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 Computation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SHAKE256</a:t>
            </a: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  <a:p>
            <a:pPr marL="9144" indent="0">
              <a:buNone/>
            </a:pP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2C9DB8D-4A1C-40FD-B41D-6DB75B873E7A}"/>
              </a:ext>
            </a:extLst>
          </p:cNvPr>
          <p:cNvSpPr txBox="1">
            <a:spLocks/>
          </p:cNvSpPr>
          <p:nvPr/>
        </p:nvSpPr>
        <p:spPr>
          <a:xfrm>
            <a:off x="816603" y="1339760"/>
            <a:ext cx="10702857" cy="489999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228594" indent="-219451" algn="l" defTabSz="457189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" indent="0">
              <a:buFont typeface="Arial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8547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75BD0-D0F1-4997-8D79-FAB87116A5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Primitives - Existing Work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4526752-EEA6-4F52-8C73-F098573D23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540" y="1584759"/>
            <a:ext cx="5567525" cy="4046552"/>
          </a:xfrm>
          <a:ln>
            <a:noFill/>
          </a:ln>
        </p:spPr>
        <p:txBody>
          <a:bodyPr/>
          <a:lstStyle/>
          <a:p>
            <a:pPr marL="9144" indent="0">
              <a:buNone/>
            </a:pPr>
            <a:r>
              <a:rPr lang="en-US" sz="1800" dirty="0"/>
              <a:t>1. </a:t>
            </a:r>
            <a:r>
              <a:rPr lang="en-US" sz="1800" b="1" dirty="0"/>
              <a:t>Key</a:t>
            </a:r>
            <a:r>
              <a:rPr lang="en-US" sz="1800" dirty="0"/>
              <a:t> </a:t>
            </a:r>
            <a:r>
              <a:rPr lang="en-US" sz="1800" b="1" dirty="0"/>
              <a:t>Generation</a:t>
            </a:r>
            <a:r>
              <a:rPr lang="en-US" sz="1800" dirty="0"/>
              <a:t> </a:t>
            </a:r>
          </a:p>
          <a:p>
            <a:pPr lvl="1"/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Fixed weight error vector generation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SHAKE256 [CCD+22]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Polynomial Multiplication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Polynomial Addition</a:t>
            </a:r>
          </a:p>
          <a:p>
            <a:pPr marL="9143" indent="0">
              <a:buNone/>
            </a:pPr>
            <a:endParaRPr lang="en-US" sz="1800" dirty="0"/>
          </a:p>
          <a:p>
            <a:pPr marL="9144" indent="0">
              <a:buNone/>
            </a:pPr>
            <a:r>
              <a:rPr lang="en-US" sz="1800" b="1" dirty="0"/>
              <a:t>3. Decapsulation</a:t>
            </a:r>
          </a:p>
          <a:p>
            <a:pPr marL="742950" lvl="1" indent="-285750"/>
            <a:r>
              <a:rPr lang="en-US" sz="1800" dirty="0"/>
              <a:t>Decrypt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Decode</a:t>
            </a:r>
            <a:endParaRPr lang="en-US" sz="1800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Subtraction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Multiplication</a:t>
            </a:r>
          </a:p>
          <a:p>
            <a:pPr marL="742950" lvl="1" indent="-285750"/>
            <a:r>
              <a:rPr lang="en-US" sz="1800" dirty="0">
                <a:solidFill>
                  <a:srgbClr val="305100"/>
                </a:solidFill>
              </a:rPr>
              <a:t>Encapsulation</a:t>
            </a:r>
            <a:endParaRPr lang="en-US" sz="2200" dirty="0">
              <a:solidFill>
                <a:srgbClr val="305100"/>
              </a:solidFill>
            </a:endParaRPr>
          </a:p>
          <a:p>
            <a:pPr marL="9143" indent="0">
              <a:buNone/>
            </a:pPr>
            <a:r>
              <a:rPr lang="en-US" sz="1800" dirty="0"/>
              <a:t>  </a:t>
            </a:r>
          </a:p>
          <a:p>
            <a:pPr marL="457189" lvl="1" indent="0">
              <a:buNone/>
            </a:pPr>
            <a:endParaRPr lang="en-US" sz="1600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4E2C59B-E550-4820-8EC4-973736508066}"/>
              </a:ext>
            </a:extLst>
          </p:cNvPr>
          <p:cNvSpPr txBox="1">
            <a:spLocks/>
          </p:cNvSpPr>
          <p:nvPr/>
        </p:nvSpPr>
        <p:spPr>
          <a:xfrm>
            <a:off x="6624475" y="1584760"/>
            <a:ext cx="5567526" cy="4709036"/>
          </a:xfrm>
          <a:prstGeom prst="rect">
            <a:avLst/>
          </a:prstGeom>
          <a:ln>
            <a:noFill/>
          </a:ln>
        </p:spPr>
        <p:txBody>
          <a:bodyPr vert="horz" wrap="square">
            <a:noAutofit/>
          </a:bodyPr>
          <a:lstStyle>
            <a:lvl1pPr marL="228600" indent="-219456" algn="l" defTabSz="457200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" indent="0">
              <a:buNone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2. </a:t>
            </a:r>
            <a:r>
              <a:rPr lang="en-US" sz="1800" b="1" dirty="0">
                <a:solidFill>
                  <a:srgbClr val="3051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Encapsulation</a:t>
            </a:r>
          </a:p>
          <a:p>
            <a:pPr lvl="1"/>
            <a:r>
              <a:rPr lang="en-US" sz="1800" dirty="0">
                <a:solidFill>
                  <a:schemeClr val="accent4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Encrypt</a:t>
            </a:r>
            <a:endParaRPr lang="en-US" sz="2200" dirty="0">
              <a:solidFill>
                <a:schemeClr val="accent4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2"/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Encode</a:t>
            </a:r>
          </a:p>
          <a:p>
            <a:pPr lvl="2"/>
            <a:r>
              <a:rPr lang="en-US" sz="1800" dirty="0">
                <a:solidFill>
                  <a:schemeClr val="accent6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Multiplication</a:t>
            </a:r>
          </a:p>
          <a:p>
            <a:pPr lvl="2"/>
            <a:r>
              <a:rPr lang="en-US" sz="18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Addition</a:t>
            </a:r>
          </a:p>
          <a:p>
            <a:pPr lvl="2"/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Fixed weight error vector generation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SHAKE256</a:t>
            </a: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1800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[CCD+22]</a:t>
            </a: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 Computation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SHAKE256</a:t>
            </a: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1800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[CCD+22]</a:t>
            </a: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9144" indent="0">
              <a:buNone/>
            </a:pP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2C9DB8D-4A1C-40FD-B41D-6DB75B873E7A}"/>
              </a:ext>
            </a:extLst>
          </p:cNvPr>
          <p:cNvSpPr txBox="1">
            <a:spLocks/>
          </p:cNvSpPr>
          <p:nvPr/>
        </p:nvSpPr>
        <p:spPr>
          <a:xfrm>
            <a:off x="816603" y="1339760"/>
            <a:ext cx="10702857" cy="489999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228594" indent="-219451" algn="l" defTabSz="457189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" indent="0">
              <a:buFont typeface="Arial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90731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2602F-3F96-5DEE-E46C-946E6B16F3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SHAKE256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A181FAA-1655-241B-EB26-7D09405E44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541" y="1584759"/>
            <a:ext cx="4262462" cy="1844241"/>
          </a:xfrm>
          <a:ln>
            <a:noFill/>
          </a:ln>
        </p:spPr>
        <p:txBody>
          <a:bodyPr/>
          <a:lstStyle/>
          <a:p>
            <a:pPr marL="294894" indent="-285750"/>
            <a:r>
              <a:rPr lang="en-US" sz="1800" dirty="0"/>
              <a:t>Improved existing design </a:t>
            </a: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[CCD+22].</a:t>
            </a:r>
            <a:r>
              <a:rPr lang="en-US" sz="1800" dirty="0"/>
              <a:t> </a:t>
            </a:r>
          </a:p>
          <a:p>
            <a:pPr marL="809232" lvl="1" indent="-285750"/>
            <a:r>
              <a:rPr lang="en-US" sz="1800" dirty="0"/>
              <a:t>Added state preserving capability.</a:t>
            </a:r>
          </a:p>
          <a:p>
            <a:pPr marL="809232" lvl="1" indent="-285750"/>
            <a:r>
              <a:rPr lang="en-US" sz="1800" dirty="0"/>
              <a:t>Added an extra mode in the performance parameter (Parallel Slices). </a:t>
            </a:r>
          </a:p>
          <a:p>
            <a:pPr marL="294894" indent="-285750"/>
            <a:endParaRPr lang="en-US" sz="1800" dirty="0"/>
          </a:p>
          <a:p>
            <a:pPr marL="457189" lvl="1" indent="0">
              <a:buNone/>
            </a:pPr>
            <a:endParaRPr lang="en-US" sz="160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0668F20-083F-1831-7BB9-171569BF7D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9811754"/>
              </p:ext>
            </p:extLst>
          </p:nvPr>
        </p:nvGraphicFramePr>
        <p:xfrm>
          <a:off x="4986942" y="1782850"/>
          <a:ext cx="6812953" cy="4452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 descr="Red Arrow Sticker by Kägi">
            <a:extLst>
              <a:ext uri="{FF2B5EF4-FFF2-40B4-BE49-F238E27FC236}">
                <a16:creationId xmlns:a16="http://schemas.microsoft.com/office/drawing/2014/main" id="{A04DBECE-DB3C-EC14-AE6C-DC5644E00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5622464" y="5298310"/>
            <a:ext cx="137118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760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75BD0-D0F1-4997-8D79-FAB87116A5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Hardware Implementation of HQC KEM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4526752-EEA6-4F52-8C73-F098573D23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540" y="1584759"/>
            <a:ext cx="5567525" cy="4046552"/>
          </a:xfrm>
          <a:ln>
            <a:noFill/>
          </a:ln>
        </p:spPr>
        <p:txBody>
          <a:bodyPr/>
          <a:lstStyle/>
          <a:p>
            <a:pPr marL="9144" indent="0">
              <a:buNone/>
            </a:pPr>
            <a:r>
              <a:rPr lang="en-US" sz="1800" dirty="0"/>
              <a:t>1. </a:t>
            </a:r>
            <a:r>
              <a:rPr lang="en-US" sz="1800" b="1" dirty="0"/>
              <a:t>Key</a:t>
            </a:r>
            <a:r>
              <a:rPr lang="en-US" sz="1800" dirty="0"/>
              <a:t> </a:t>
            </a:r>
            <a:r>
              <a:rPr lang="en-US" sz="1800" b="1" dirty="0"/>
              <a:t>Generation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Fixed weight error vector generation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SHAKE256 </a:t>
            </a:r>
          </a:p>
          <a:p>
            <a:pPr lvl="1"/>
            <a:r>
              <a:rPr lang="en-US" sz="1800" dirty="0"/>
              <a:t>Polynomial Multiplication</a:t>
            </a:r>
          </a:p>
          <a:p>
            <a:pPr lvl="1"/>
            <a:r>
              <a:rPr lang="en-US" sz="1800" dirty="0"/>
              <a:t>Polynomial Addition</a:t>
            </a:r>
          </a:p>
          <a:p>
            <a:pPr marL="9143" indent="0">
              <a:buNone/>
            </a:pPr>
            <a:endParaRPr lang="en-US" sz="1800" dirty="0"/>
          </a:p>
          <a:p>
            <a:pPr marL="9144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3. Decapsulation</a:t>
            </a:r>
          </a:p>
          <a:p>
            <a:pPr marL="742950" lvl="1" indent="-285750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Decrypt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Decode</a:t>
            </a:r>
            <a:endParaRPr lang="en-US" sz="1800" baseline="30000" dirty="0">
              <a:solidFill>
                <a:schemeClr val="bg1">
                  <a:lumMod val="7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Subtraction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Multiplication</a:t>
            </a:r>
          </a:p>
          <a:p>
            <a:pPr marL="742950" lvl="1" indent="-285750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Encapsulation </a:t>
            </a:r>
          </a:p>
          <a:p>
            <a:pPr marL="9143" indent="0">
              <a:buNone/>
            </a:pPr>
            <a:r>
              <a:rPr lang="en-US" sz="1800" dirty="0"/>
              <a:t>  </a:t>
            </a:r>
          </a:p>
          <a:p>
            <a:pPr marL="457189" lvl="1" indent="0">
              <a:buNone/>
            </a:pPr>
            <a:endParaRPr lang="en-US" sz="1600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4E2C59B-E550-4820-8EC4-973736508066}"/>
              </a:ext>
            </a:extLst>
          </p:cNvPr>
          <p:cNvSpPr txBox="1">
            <a:spLocks/>
          </p:cNvSpPr>
          <p:nvPr/>
        </p:nvSpPr>
        <p:spPr>
          <a:xfrm>
            <a:off x="6624475" y="1584760"/>
            <a:ext cx="5567526" cy="4709036"/>
          </a:xfrm>
          <a:prstGeom prst="rect">
            <a:avLst/>
          </a:prstGeom>
          <a:ln>
            <a:noFill/>
          </a:ln>
        </p:spPr>
        <p:txBody>
          <a:bodyPr vert="horz" wrap="square">
            <a:noAutofit/>
          </a:bodyPr>
          <a:lstStyle>
            <a:lvl1pPr marL="228600" indent="-219456" algn="l" defTabSz="457200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Encapsulation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Encrypt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2"/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Encode</a:t>
            </a:r>
          </a:p>
          <a:p>
            <a:pPr lvl="2"/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Multiplication</a:t>
            </a:r>
          </a:p>
          <a:p>
            <a:pPr lvl="2"/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Addition</a:t>
            </a:r>
          </a:p>
          <a:p>
            <a:pPr lvl="2"/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Fixed weight error vector generation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SHAKE256 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 Computation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SHAKE256 </a:t>
            </a:r>
          </a:p>
          <a:p>
            <a:pPr marL="9144" indent="0">
              <a:buNone/>
            </a:pP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2C9DB8D-4A1C-40FD-B41D-6DB75B873E7A}"/>
              </a:ext>
            </a:extLst>
          </p:cNvPr>
          <p:cNvSpPr txBox="1">
            <a:spLocks/>
          </p:cNvSpPr>
          <p:nvPr/>
        </p:nvSpPr>
        <p:spPr>
          <a:xfrm>
            <a:off x="816603" y="1339760"/>
            <a:ext cx="10702857" cy="489999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228594" indent="-219451" algn="l" defTabSz="457189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" indent="0">
              <a:buFont typeface="Arial"/>
              <a:buNone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072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AF95B-02B6-44A3-98A1-003EEC9167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603" y="813590"/>
            <a:ext cx="10317117" cy="1088118"/>
          </a:xfrm>
        </p:spPr>
        <p:txBody>
          <a:bodyPr/>
          <a:lstStyle/>
          <a:p>
            <a:r>
              <a:rPr lang="en-US" dirty="0"/>
              <a:t>Polynomial Multiplication - Sparse Multiplication with Interleaved Reduction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B3803-BFA1-4B47-BE12-8EAC7CF33F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600" y="1995099"/>
            <a:ext cx="5381414" cy="3903983"/>
          </a:xfrm>
        </p:spPr>
        <p:txBody>
          <a:bodyPr/>
          <a:lstStyle/>
          <a:p>
            <a:r>
              <a:rPr lang="en-US" dirty="0"/>
              <a:t>One of the inputs to polynomial multiplier is a sparse fixed weight vector.</a:t>
            </a:r>
          </a:p>
          <a:p>
            <a:r>
              <a:rPr lang="en-US" dirty="0"/>
              <a:t>Indices of non-zero elements are used to shift non-sparse polynomial  to imitate the multiplication.</a:t>
            </a:r>
          </a:p>
          <a:p>
            <a:r>
              <a:rPr lang="en-US" dirty="0"/>
              <a:t>The multiplication and the modular reduction is interleaved.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95241B-99F4-D3DA-2109-3653C9A57D8D}"/>
              </a:ext>
            </a:extLst>
          </p:cNvPr>
          <p:cNvSpPr/>
          <p:nvPr/>
        </p:nvSpPr>
        <p:spPr>
          <a:xfrm>
            <a:off x="7022845" y="2849408"/>
            <a:ext cx="1046375" cy="77156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Variable</a:t>
            </a:r>
          </a:p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Shifter/ Rotation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31DB73-63D9-4826-64E6-11BEE9A7B9D1}"/>
              </a:ext>
            </a:extLst>
          </p:cNvPr>
          <p:cNvCxnSpPr>
            <a:cxnSpLocks/>
          </p:cNvCxnSpPr>
          <p:nvPr/>
        </p:nvCxnSpPr>
        <p:spPr>
          <a:xfrm>
            <a:off x="10290636" y="3254544"/>
            <a:ext cx="4147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99FD51-3872-0103-B5EB-F9EF79F8E1ED}"/>
              </a:ext>
            </a:extLst>
          </p:cNvPr>
          <p:cNvCxnSpPr>
            <a:stCxn id="9" idx="3"/>
          </p:cNvCxnSpPr>
          <p:nvPr/>
        </p:nvCxnSpPr>
        <p:spPr>
          <a:xfrm>
            <a:off x="8069220" y="3235191"/>
            <a:ext cx="31108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267612D-6D97-8AA9-19FB-0651C469D74A}"/>
              </a:ext>
            </a:extLst>
          </p:cNvPr>
          <p:cNvCxnSpPr>
            <a:cxnSpLocks/>
            <a:endCxn id="19" idx="0"/>
          </p:cNvCxnSpPr>
          <p:nvPr/>
        </p:nvCxnSpPr>
        <p:spPr>
          <a:xfrm flipV="1">
            <a:off x="8380305" y="3018134"/>
            <a:ext cx="791011" cy="217057"/>
          </a:xfrm>
          <a:prstGeom prst="bentConnector4">
            <a:avLst>
              <a:gd name="adj1" fmla="val 34805"/>
              <a:gd name="adj2" fmla="val 20531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DFD5A459-19B3-FD73-2071-FF458DD17920}"/>
              </a:ext>
            </a:extLst>
          </p:cNvPr>
          <p:cNvSpPr/>
          <p:nvPr/>
        </p:nvSpPr>
        <p:spPr>
          <a:xfrm>
            <a:off x="8930932" y="3018134"/>
            <a:ext cx="480767" cy="49430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DC07A5B-DEEA-4193-7C0B-AFF7E3CBF1EA}"/>
              </a:ext>
            </a:extLst>
          </p:cNvPr>
          <p:cNvCxnSpPr>
            <a:cxnSpLocks/>
            <a:endCxn id="19" idx="4"/>
          </p:cNvCxnSpPr>
          <p:nvPr/>
        </p:nvCxnSpPr>
        <p:spPr>
          <a:xfrm>
            <a:off x="8619847" y="3235191"/>
            <a:ext cx="551469" cy="277251"/>
          </a:xfrm>
          <a:prstGeom prst="bentConnector4">
            <a:avLst>
              <a:gd name="adj1" fmla="val 7692"/>
              <a:gd name="adj2" fmla="val 18245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5725E4-EE20-1486-9428-2A6D02B63F85}"/>
              </a:ext>
            </a:extLst>
          </p:cNvPr>
          <p:cNvCxnSpPr>
            <a:cxnSpLocks/>
          </p:cNvCxnSpPr>
          <p:nvPr/>
        </p:nvCxnSpPr>
        <p:spPr>
          <a:xfrm>
            <a:off x="9411699" y="3257673"/>
            <a:ext cx="4147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6C1BC3B-8966-FDFB-C291-0318B90585DB}"/>
              </a:ext>
            </a:extLst>
          </p:cNvPr>
          <p:cNvSpPr/>
          <p:nvPr/>
        </p:nvSpPr>
        <p:spPr>
          <a:xfrm>
            <a:off x="10720207" y="2909882"/>
            <a:ext cx="367645" cy="65061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6E6EB8C7-2398-1B9B-B5B7-09E4A28AC95B}"/>
              </a:ext>
            </a:extLst>
          </p:cNvPr>
          <p:cNvSpPr/>
          <p:nvPr/>
        </p:nvSpPr>
        <p:spPr>
          <a:xfrm>
            <a:off x="10831776" y="3410764"/>
            <a:ext cx="144505" cy="149735"/>
          </a:xfrm>
          <a:prstGeom prst="triangl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87DAD8-CFD8-1EB0-5133-C0121069A7DF}"/>
              </a:ext>
            </a:extLst>
          </p:cNvPr>
          <p:cNvCxnSpPr>
            <a:cxnSpLocks/>
          </p:cNvCxnSpPr>
          <p:nvPr/>
        </p:nvCxnSpPr>
        <p:spPr>
          <a:xfrm>
            <a:off x="6599219" y="3245117"/>
            <a:ext cx="4147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DD4D24A-5466-2D55-DA60-43FFE0EF43A6}"/>
              </a:ext>
            </a:extLst>
          </p:cNvPr>
          <p:cNvSpPr/>
          <p:nvPr/>
        </p:nvSpPr>
        <p:spPr>
          <a:xfrm>
            <a:off x="9809869" y="3007390"/>
            <a:ext cx="480767" cy="49430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D681621-8BE3-7AC5-557D-2D7AED1B7DE9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546032" y="3620974"/>
            <a:ext cx="1" cy="3304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1CABC35-49EE-7834-8D0F-6A329D6974C7}"/>
              </a:ext>
            </a:extLst>
          </p:cNvPr>
          <p:cNvCxnSpPr>
            <a:cxnSpLocks/>
            <a:stCxn id="26" idx="3"/>
            <a:endCxn id="29" idx="0"/>
          </p:cNvCxnSpPr>
          <p:nvPr/>
        </p:nvCxnSpPr>
        <p:spPr>
          <a:xfrm flipH="1" flipV="1">
            <a:off x="10050253" y="3007390"/>
            <a:ext cx="1037599" cy="227801"/>
          </a:xfrm>
          <a:prstGeom prst="bentConnector4">
            <a:avLst>
              <a:gd name="adj1" fmla="val -22032"/>
              <a:gd name="adj2" fmla="val 24315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C781F4-2107-919F-A4E6-10EEA57E6FBC}"/>
              </a:ext>
            </a:extLst>
          </p:cNvPr>
          <p:cNvCxnSpPr>
            <a:cxnSpLocks/>
          </p:cNvCxnSpPr>
          <p:nvPr/>
        </p:nvCxnSpPr>
        <p:spPr>
          <a:xfrm>
            <a:off x="11087852" y="3231257"/>
            <a:ext cx="4147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0A53DF-2F02-882D-4D15-930FDB7EC0EE}"/>
              </a:ext>
            </a:extLst>
          </p:cNvPr>
          <p:cNvCxnSpPr>
            <a:stCxn id="29" idx="0"/>
            <a:endCxn id="29" idx="4"/>
          </p:cNvCxnSpPr>
          <p:nvPr/>
        </p:nvCxnSpPr>
        <p:spPr>
          <a:xfrm>
            <a:off x="10050253" y="3007390"/>
            <a:ext cx="0" cy="494308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9181D7F-CEF7-6D4E-63A8-3F0564CC00D2}"/>
              </a:ext>
            </a:extLst>
          </p:cNvPr>
          <p:cNvCxnSpPr>
            <a:cxnSpLocks/>
            <a:stCxn id="29" idx="2"/>
            <a:endCxn id="29" idx="6"/>
          </p:cNvCxnSpPr>
          <p:nvPr/>
        </p:nvCxnSpPr>
        <p:spPr>
          <a:xfrm>
            <a:off x="9809869" y="3254544"/>
            <a:ext cx="480767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265851E-599D-6F92-FADC-31F5AF8AEF24}"/>
              </a:ext>
            </a:extLst>
          </p:cNvPr>
          <p:cNvCxnSpPr>
            <a:cxnSpLocks/>
            <a:stCxn id="19" idx="2"/>
            <a:endCxn id="19" idx="6"/>
          </p:cNvCxnSpPr>
          <p:nvPr/>
        </p:nvCxnSpPr>
        <p:spPr>
          <a:xfrm>
            <a:off x="8930932" y="3265288"/>
            <a:ext cx="480767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38312FF-ADE9-B590-C09E-23CDA73A8998}"/>
              </a:ext>
            </a:extLst>
          </p:cNvPr>
          <p:cNvCxnSpPr>
            <a:cxnSpLocks/>
            <a:stCxn id="19" idx="0"/>
            <a:endCxn id="19" idx="4"/>
          </p:cNvCxnSpPr>
          <p:nvPr/>
        </p:nvCxnSpPr>
        <p:spPr>
          <a:xfrm>
            <a:off x="9171316" y="3018134"/>
            <a:ext cx="0" cy="494308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C0A409-98F2-5636-AD8A-FFCB04F86976}"/>
              </a:ext>
            </a:extLst>
          </p:cNvPr>
          <p:cNvCxnSpPr/>
          <p:nvPr/>
        </p:nvCxnSpPr>
        <p:spPr>
          <a:xfrm flipH="1">
            <a:off x="6750312" y="3132661"/>
            <a:ext cx="94004" cy="2192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B3A3E52-C791-BAA6-82E0-E9C59E1E3C12}"/>
              </a:ext>
            </a:extLst>
          </p:cNvPr>
          <p:cNvSpPr txBox="1"/>
          <p:nvPr/>
        </p:nvSpPr>
        <p:spPr>
          <a:xfrm>
            <a:off x="6598892" y="2969588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n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A4A4FBE-84B2-934A-0E07-D9EDD8C83171}"/>
              </a:ext>
            </a:extLst>
          </p:cNvPr>
          <p:cNvCxnSpPr>
            <a:cxnSpLocks/>
          </p:cNvCxnSpPr>
          <p:nvPr/>
        </p:nvCxnSpPr>
        <p:spPr>
          <a:xfrm flipH="1">
            <a:off x="10429620" y="3146569"/>
            <a:ext cx="94004" cy="2192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5E9D7B5-D17A-914B-260D-020227D1F6BB}"/>
              </a:ext>
            </a:extLst>
          </p:cNvPr>
          <p:cNvSpPr txBox="1"/>
          <p:nvPr/>
        </p:nvSpPr>
        <p:spPr>
          <a:xfrm>
            <a:off x="10284024" y="2991581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n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535A041-AC98-54B5-51C2-82C2FC23EA40}"/>
              </a:ext>
            </a:extLst>
          </p:cNvPr>
          <p:cNvCxnSpPr>
            <a:cxnSpLocks/>
          </p:cNvCxnSpPr>
          <p:nvPr/>
        </p:nvCxnSpPr>
        <p:spPr>
          <a:xfrm flipH="1">
            <a:off x="8309733" y="3118255"/>
            <a:ext cx="94004" cy="2192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0CAF094-7948-9F0C-851D-8DEBE3727967}"/>
              </a:ext>
            </a:extLst>
          </p:cNvPr>
          <p:cNvSpPr txBox="1"/>
          <p:nvPr/>
        </p:nvSpPr>
        <p:spPr>
          <a:xfrm>
            <a:off x="8092325" y="2955182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2n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9DB2CF9-BD8A-8B5B-FEA6-5974E68FB83A}"/>
              </a:ext>
            </a:extLst>
          </p:cNvPr>
          <p:cNvCxnSpPr>
            <a:cxnSpLocks/>
          </p:cNvCxnSpPr>
          <p:nvPr/>
        </p:nvCxnSpPr>
        <p:spPr>
          <a:xfrm flipH="1">
            <a:off x="8905194" y="3619448"/>
            <a:ext cx="94004" cy="2192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584C522-1386-1D72-F04A-CE4180F6E9B1}"/>
              </a:ext>
            </a:extLst>
          </p:cNvPr>
          <p:cNvSpPr txBox="1"/>
          <p:nvPr/>
        </p:nvSpPr>
        <p:spPr>
          <a:xfrm>
            <a:off x="8753774" y="3456375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n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3DCCD7-C124-8997-9CE0-76AE1B05BC91}"/>
              </a:ext>
            </a:extLst>
          </p:cNvPr>
          <p:cNvCxnSpPr>
            <a:cxnSpLocks/>
          </p:cNvCxnSpPr>
          <p:nvPr/>
        </p:nvCxnSpPr>
        <p:spPr>
          <a:xfrm flipH="1">
            <a:off x="8887912" y="2659488"/>
            <a:ext cx="94004" cy="2192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B2CC971-CA29-670D-8797-4E9CC1D3B48E}"/>
              </a:ext>
            </a:extLst>
          </p:cNvPr>
          <p:cNvSpPr txBox="1"/>
          <p:nvPr/>
        </p:nvSpPr>
        <p:spPr>
          <a:xfrm>
            <a:off x="8736492" y="2496415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n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191784F-6F19-6698-4454-1BDEE488768D}"/>
              </a:ext>
            </a:extLst>
          </p:cNvPr>
          <p:cNvCxnSpPr>
            <a:cxnSpLocks/>
          </p:cNvCxnSpPr>
          <p:nvPr/>
        </p:nvCxnSpPr>
        <p:spPr>
          <a:xfrm flipH="1">
            <a:off x="9549357" y="3141827"/>
            <a:ext cx="94004" cy="2192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7E13BFE-24DF-39F3-9FF4-BA5E95BA452D}"/>
              </a:ext>
            </a:extLst>
          </p:cNvPr>
          <p:cNvSpPr txBox="1"/>
          <p:nvPr/>
        </p:nvSpPr>
        <p:spPr>
          <a:xfrm>
            <a:off x="9397937" y="2978754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04CFA6-B6E7-5B5D-7FD5-9C75B5401276}"/>
              </a:ext>
            </a:extLst>
          </p:cNvPr>
          <p:cNvSpPr txBox="1"/>
          <p:nvPr/>
        </p:nvSpPr>
        <p:spPr>
          <a:xfrm>
            <a:off x="6750209" y="3873281"/>
            <a:ext cx="1902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Non zero bit position from Sparse 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780-DB79-A220-6C8C-16AEB72436D7}"/>
              </a:ext>
            </a:extLst>
          </p:cNvPr>
          <p:cNvSpPr txBox="1"/>
          <p:nvPr/>
        </p:nvSpPr>
        <p:spPr>
          <a:xfrm rot="16200000">
            <a:off x="5379423" y="2825867"/>
            <a:ext cx="1902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Non-Sparse</a:t>
            </a:r>
          </a:p>
          <a:p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Polynomial 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BD10A-2894-59AD-0236-F83A4311657C}"/>
              </a:ext>
            </a:extLst>
          </p:cNvPr>
          <p:cNvSpPr txBox="1"/>
          <p:nvPr/>
        </p:nvSpPr>
        <p:spPr>
          <a:xfrm rot="5400000">
            <a:off x="10796570" y="3313341"/>
            <a:ext cx="1902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Output Polynomial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C11484-AF7A-FCD7-746F-16D6AD30C673}"/>
              </a:ext>
            </a:extLst>
          </p:cNvPr>
          <p:cNvCxnSpPr>
            <a:cxnSpLocks/>
          </p:cNvCxnSpPr>
          <p:nvPr/>
        </p:nvCxnSpPr>
        <p:spPr>
          <a:xfrm flipH="1">
            <a:off x="10450756" y="2559586"/>
            <a:ext cx="94004" cy="2192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A29B85-EB2C-92F7-9A7E-12B60793F131}"/>
              </a:ext>
            </a:extLst>
          </p:cNvPr>
          <p:cNvSpPr txBox="1"/>
          <p:nvPr/>
        </p:nvSpPr>
        <p:spPr>
          <a:xfrm>
            <a:off x="10299336" y="2396513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25183-FB11-B21D-E360-F103E70C54FE}"/>
              </a:ext>
            </a:extLst>
          </p:cNvPr>
          <p:cNvSpPr txBox="1"/>
          <p:nvPr/>
        </p:nvSpPr>
        <p:spPr>
          <a:xfrm>
            <a:off x="7687136" y="5045231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*Conceptual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866616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D41973-0371-5240-1A3B-36A19A86692D}"/>
              </a:ext>
            </a:extLst>
          </p:cNvPr>
          <p:cNvSpPr/>
          <p:nvPr/>
        </p:nvSpPr>
        <p:spPr>
          <a:xfrm>
            <a:off x="8502723" y="1753387"/>
            <a:ext cx="2891487" cy="21198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shade val="95000"/>
                <a:satMod val="10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15025-4EC4-3B6A-D452-37D9DDE62877}"/>
              </a:ext>
            </a:extLst>
          </p:cNvPr>
          <p:cNvSpPr/>
          <p:nvPr/>
        </p:nvSpPr>
        <p:spPr>
          <a:xfrm>
            <a:off x="6665019" y="1753386"/>
            <a:ext cx="1837704" cy="2119895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14FBE-7F40-CF19-A889-48727880F0C6}"/>
              </a:ext>
            </a:extLst>
          </p:cNvPr>
          <p:cNvSpPr txBox="1"/>
          <p:nvPr/>
        </p:nvSpPr>
        <p:spPr>
          <a:xfrm>
            <a:off x="6776599" y="1749019"/>
            <a:ext cx="1614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Sparse </a:t>
            </a:r>
          </a:p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Multiplication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E96428-1D5F-D8DC-82AD-DB7E4236AC84}"/>
              </a:ext>
            </a:extLst>
          </p:cNvPr>
          <p:cNvSpPr txBox="1"/>
          <p:nvPr/>
        </p:nvSpPr>
        <p:spPr>
          <a:xfrm>
            <a:off x="9354388" y="1729965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Interleaved </a:t>
            </a:r>
          </a:p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694D76-9696-E91C-1645-E7C70AC02909}"/>
              </a:ext>
            </a:extLst>
          </p:cNvPr>
          <p:cNvSpPr txBox="1"/>
          <p:nvPr/>
        </p:nvSpPr>
        <p:spPr>
          <a:xfrm>
            <a:off x="7687136" y="5045231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*Conceptual Block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C6FC88-47A8-5989-6518-835421875E14}"/>
              </a:ext>
            </a:extLst>
          </p:cNvPr>
          <p:cNvSpPr/>
          <p:nvPr/>
        </p:nvSpPr>
        <p:spPr>
          <a:xfrm>
            <a:off x="7022845" y="2849408"/>
            <a:ext cx="1046375" cy="77156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Variable</a:t>
            </a:r>
          </a:p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Shifter/ Rotation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DE76ED-A0EE-7F85-8098-6D42D6949BF7}"/>
              </a:ext>
            </a:extLst>
          </p:cNvPr>
          <p:cNvCxnSpPr>
            <a:cxnSpLocks/>
          </p:cNvCxnSpPr>
          <p:nvPr/>
        </p:nvCxnSpPr>
        <p:spPr>
          <a:xfrm>
            <a:off x="10290636" y="3254544"/>
            <a:ext cx="4147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44EFF5-D1A5-0480-C6D4-14CB20181361}"/>
              </a:ext>
            </a:extLst>
          </p:cNvPr>
          <p:cNvCxnSpPr>
            <a:stCxn id="4" idx="3"/>
          </p:cNvCxnSpPr>
          <p:nvPr/>
        </p:nvCxnSpPr>
        <p:spPr>
          <a:xfrm>
            <a:off x="8069220" y="3235191"/>
            <a:ext cx="31108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846F8A4-8D67-2109-47FF-CF2A12C67C13}"/>
              </a:ext>
            </a:extLst>
          </p:cNvPr>
          <p:cNvCxnSpPr>
            <a:cxnSpLocks/>
            <a:endCxn id="23" idx="0"/>
          </p:cNvCxnSpPr>
          <p:nvPr/>
        </p:nvCxnSpPr>
        <p:spPr>
          <a:xfrm flipV="1">
            <a:off x="8380305" y="3018134"/>
            <a:ext cx="791011" cy="217057"/>
          </a:xfrm>
          <a:prstGeom prst="bentConnector4">
            <a:avLst>
              <a:gd name="adj1" fmla="val 34805"/>
              <a:gd name="adj2" fmla="val 20531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90EC964-C318-F4B2-1124-57735F9AC42A}"/>
              </a:ext>
            </a:extLst>
          </p:cNvPr>
          <p:cNvSpPr/>
          <p:nvPr/>
        </p:nvSpPr>
        <p:spPr>
          <a:xfrm>
            <a:off x="8930932" y="3018134"/>
            <a:ext cx="480767" cy="49430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EAC37FE-3BD4-216E-ED03-BAF2C7D23D1B}"/>
              </a:ext>
            </a:extLst>
          </p:cNvPr>
          <p:cNvCxnSpPr>
            <a:cxnSpLocks/>
            <a:endCxn id="23" idx="4"/>
          </p:cNvCxnSpPr>
          <p:nvPr/>
        </p:nvCxnSpPr>
        <p:spPr>
          <a:xfrm>
            <a:off x="8619847" y="3235191"/>
            <a:ext cx="551469" cy="277251"/>
          </a:xfrm>
          <a:prstGeom prst="bentConnector4">
            <a:avLst>
              <a:gd name="adj1" fmla="val 7692"/>
              <a:gd name="adj2" fmla="val 18245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3F9026A-6FF6-3CC7-911D-63C48BDDADFC}"/>
              </a:ext>
            </a:extLst>
          </p:cNvPr>
          <p:cNvCxnSpPr>
            <a:cxnSpLocks/>
          </p:cNvCxnSpPr>
          <p:nvPr/>
        </p:nvCxnSpPr>
        <p:spPr>
          <a:xfrm>
            <a:off x="9411699" y="3257673"/>
            <a:ext cx="4147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1EC4E52-02D0-F1C1-3899-9B500FFDEC9F}"/>
              </a:ext>
            </a:extLst>
          </p:cNvPr>
          <p:cNvSpPr/>
          <p:nvPr/>
        </p:nvSpPr>
        <p:spPr>
          <a:xfrm>
            <a:off x="10720207" y="2909882"/>
            <a:ext cx="367645" cy="65061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9559C346-FA7E-425C-89B4-BE1D9B4B5D6B}"/>
              </a:ext>
            </a:extLst>
          </p:cNvPr>
          <p:cNvSpPr/>
          <p:nvPr/>
        </p:nvSpPr>
        <p:spPr>
          <a:xfrm>
            <a:off x="10831776" y="3410764"/>
            <a:ext cx="144505" cy="149735"/>
          </a:xfrm>
          <a:prstGeom prst="triangl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2E29023-5545-8321-DBA5-3270285376AE}"/>
              </a:ext>
            </a:extLst>
          </p:cNvPr>
          <p:cNvCxnSpPr>
            <a:cxnSpLocks/>
          </p:cNvCxnSpPr>
          <p:nvPr/>
        </p:nvCxnSpPr>
        <p:spPr>
          <a:xfrm>
            <a:off x="6599219" y="3245117"/>
            <a:ext cx="4147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6F9F95F-2763-7098-B8CE-374B1AA4E8CA}"/>
              </a:ext>
            </a:extLst>
          </p:cNvPr>
          <p:cNvSpPr/>
          <p:nvPr/>
        </p:nvSpPr>
        <p:spPr>
          <a:xfrm>
            <a:off x="9809869" y="3007390"/>
            <a:ext cx="480767" cy="49430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F7681B-2843-DA7D-B584-0292D8B79726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7546032" y="3620974"/>
            <a:ext cx="1" cy="3304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AC67200-3E07-BFAF-11AF-C8A4A45D834B}"/>
              </a:ext>
            </a:extLst>
          </p:cNvPr>
          <p:cNvCxnSpPr>
            <a:cxnSpLocks/>
            <a:stCxn id="32" idx="3"/>
            <a:endCxn id="36" idx="0"/>
          </p:cNvCxnSpPr>
          <p:nvPr/>
        </p:nvCxnSpPr>
        <p:spPr>
          <a:xfrm flipH="1" flipV="1">
            <a:off x="10050253" y="3007390"/>
            <a:ext cx="1037599" cy="227801"/>
          </a:xfrm>
          <a:prstGeom prst="bentConnector4">
            <a:avLst>
              <a:gd name="adj1" fmla="val -22032"/>
              <a:gd name="adj2" fmla="val 24315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197BE49-5F21-FE5D-763A-4C9DFDC75BAB}"/>
              </a:ext>
            </a:extLst>
          </p:cNvPr>
          <p:cNvCxnSpPr>
            <a:cxnSpLocks/>
          </p:cNvCxnSpPr>
          <p:nvPr/>
        </p:nvCxnSpPr>
        <p:spPr>
          <a:xfrm>
            <a:off x="11087852" y="3231257"/>
            <a:ext cx="4147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E91AAC0-F0B5-45E0-2499-735783D30B25}"/>
              </a:ext>
            </a:extLst>
          </p:cNvPr>
          <p:cNvCxnSpPr>
            <a:stCxn id="36" idx="0"/>
            <a:endCxn id="36" idx="4"/>
          </p:cNvCxnSpPr>
          <p:nvPr/>
        </p:nvCxnSpPr>
        <p:spPr>
          <a:xfrm>
            <a:off x="10050253" y="3007390"/>
            <a:ext cx="0" cy="494308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EC11786-6DFA-2189-155D-71C109A461F5}"/>
              </a:ext>
            </a:extLst>
          </p:cNvPr>
          <p:cNvCxnSpPr>
            <a:cxnSpLocks/>
            <a:stCxn id="36" idx="2"/>
            <a:endCxn id="36" idx="6"/>
          </p:cNvCxnSpPr>
          <p:nvPr/>
        </p:nvCxnSpPr>
        <p:spPr>
          <a:xfrm>
            <a:off x="9809869" y="3254544"/>
            <a:ext cx="480767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87A2D23-4920-D462-B9D4-74EBC8E67B8A}"/>
              </a:ext>
            </a:extLst>
          </p:cNvPr>
          <p:cNvCxnSpPr>
            <a:cxnSpLocks/>
            <a:stCxn id="23" idx="2"/>
            <a:endCxn id="23" idx="6"/>
          </p:cNvCxnSpPr>
          <p:nvPr/>
        </p:nvCxnSpPr>
        <p:spPr>
          <a:xfrm>
            <a:off x="8930932" y="3265288"/>
            <a:ext cx="480767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7C1557F-63F0-85B2-D800-30BBA1A27D4B}"/>
              </a:ext>
            </a:extLst>
          </p:cNvPr>
          <p:cNvCxnSpPr>
            <a:cxnSpLocks/>
            <a:stCxn id="23" idx="0"/>
            <a:endCxn id="23" idx="4"/>
          </p:cNvCxnSpPr>
          <p:nvPr/>
        </p:nvCxnSpPr>
        <p:spPr>
          <a:xfrm>
            <a:off x="9171316" y="3018134"/>
            <a:ext cx="0" cy="494308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2B08138-D59F-4FC4-EBF2-67639581638B}"/>
              </a:ext>
            </a:extLst>
          </p:cNvPr>
          <p:cNvCxnSpPr/>
          <p:nvPr/>
        </p:nvCxnSpPr>
        <p:spPr>
          <a:xfrm flipH="1">
            <a:off x="6750312" y="3132661"/>
            <a:ext cx="94004" cy="2192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02AB885-1ED2-AC4F-28BF-DD2A7BACA188}"/>
              </a:ext>
            </a:extLst>
          </p:cNvPr>
          <p:cNvSpPr txBox="1"/>
          <p:nvPr/>
        </p:nvSpPr>
        <p:spPr>
          <a:xfrm>
            <a:off x="6598892" y="2969588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n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4D13DBE-45D7-EB54-C3FA-4638FE18E4FC}"/>
              </a:ext>
            </a:extLst>
          </p:cNvPr>
          <p:cNvCxnSpPr>
            <a:cxnSpLocks/>
          </p:cNvCxnSpPr>
          <p:nvPr/>
        </p:nvCxnSpPr>
        <p:spPr>
          <a:xfrm flipH="1">
            <a:off x="10429620" y="3146569"/>
            <a:ext cx="94004" cy="2192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B195650-5D8D-55C9-BD1A-8F10921F56E3}"/>
              </a:ext>
            </a:extLst>
          </p:cNvPr>
          <p:cNvSpPr txBox="1"/>
          <p:nvPr/>
        </p:nvSpPr>
        <p:spPr>
          <a:xfrm>
            <a:off x="10284024" y="2991581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n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69D0E7A-D70C-7E54-F0DC-53D336E5C382}"/>
              </a:ext>
            </a:extLst>
          </p:cNvPr>
          <p:cNvCxnSpPr>
            <a:cxnSpLocks/>
          </p:cNvCxnSpPr>
          <p:nvPr/>
        </p:nvCxnSpPr>
        <p:spPr>
          <a:xfrm flipH="1">
            <a:off x="8309733" y="3118255"/>
            <a:ext cx="94004" cy="2192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F68E4D2-BCE9-F717-4984-6C85DF516085}"/>
              </a:ext>
            </a:extLst>
          </p:cNvPr>
          <p:cNvSpPr txBox="1"/>
          <p:nvPr/>
        </p:nvSpPr>
        <p:spPr>
          <a:xfrm>
            <a:off x="8092325" y="2955182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392330C-B7F1-C9C5-3082-C718FB62C859}"/>
              </a:ext>
            </a:extLst>
          </p:cNvPr>
          <p:cNvCxnSpPr>
            <a:cxnSpLocks/>
          </p:cNvCxnSpPr>
          <p:nvPr/>
        </p:nvCxnSpPr>
        <p:spPr>
          <a:xfrm flipH="1">
            <a:off x="8905194" y="3619448"/>
            <a:ext cx="94004" cy="2192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3E9245EA-B208-93F3-A510-9FBC1A95B8AB}"/>
              </a:ext>
            </a:extLst>
          </p:cNvPr>
          <p:cNvSpPr txBox="1"/>
          <p:nvPr/>
        </p:nvSpPr>
        <p:spPr>
          <a:xfrm>
            <a:off x="8753774" y="3456375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n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1B84F3B-08A5-74CA-1624-8D16194195F7}"/>
              </a:ext>
            </a:extLst>
          </p:cNvPr>
          <p:cNvCxnSpPr>
            <a:cxnSpLocks/>
          </p:cNvCxnSpPr>
          <p:nvPr/>
        </p:nvCxnSpPr>
        <p:spPr>
          <a:xfrm flipH="1">
            <a:off x="8887912" y="2659488"/>
            <a:ext cx="94004" cy="2192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D494E48-D6C6-720C-4960-7ED81A9F923A}"/>
              </a:ext>
            </a:extLst>
          </p:cNvPr>
          <p:cNvSpPr txBox="1"/>
          <p:nvPr/>
        </p:nvSpPr>
        <p:spPr>
          <a:xfrm>
            <a:off x="8736492" y="2496415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n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9D42919-00BF-1E53-0B7B-465BDBF421DB}"/>
              </a:ext>
            </a:extLst>
          </p:cNvPr>
          <p:cNvCxnSpPr>
            <a:cxnSpLocks/>
          </p:cNvCxnSpPr>
          <p:nvPr/>
        </p:nvCxnSpPr>
        <p:spPr>
          <a:xfrm flipH="1">
            <a:off x="9549357" y="3141827"/>
            <a:ext cx="94004" cy="2192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58AE43F-8E23-D1F4-C773-2D9249415BDE}"/>
              </a:ext>
            </a:extLst>
          </p:cNvPr>
          <p:cNvSpPr txBox="1"/>
          <p:nvPr/>
        </p:nvSpPr>
        <p:spPr>
          <a:xfrm>
            <a:off x="9397937" y="2978754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1D31ED0-6674-04B3-7BF7-468CC3940A35}"/>
              </a:ext>
            </a:extLst>
          </p:cNvPr>
          <p:cNvSpPr txBox="1"/>
          <p:nvPr/>
        </p:nvSpPr>
        <p:spPr>
          <a:xfrm>
            <a:off x="6750209" y="3873281"/>
            <a:ext cx="1902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Non zero bit position from Sparse Input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542C85-1B16-D0ED-F6F3-FE7E29411781}"/>
              </a:ext>
            </a:extLst>
          </p:cNvPr>
          <p:cNvSpPr txBox="1"/>
          <p:nvPr/>
        </p:nvSpPr>
        <p:spPr>
          <a:xfrm rot="16200000">
            <a:off x="5379423" y="2825867"/>
            <a:ext cx="1902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Non-Sparse</a:t>
            </a:r>
          </a:p>
          <a:p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Polynomial Input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898FE5-E00B-1F8C-E422-F2BE3E53A92F}"/>
              </a:ext>
            </a:extLst>
          </p:cNvPr>
          <p:cNvSpPr txBox="1"/>
          <p:nvPr/>
        </p:nvSpPr>
        <p:spPr>
          <a:xfrm rot="5400000">
            <a:off x="10796570" y="3313341"/>
            <a:ext cx="1902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Output Polynomial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F5F34F6-9A67-87E8-FBEC-C5BA8EB683CC}"/>
              </a:ext>
            </a:extLst>
          </p:cNvPr>
          <p:cNvCxnSpPr>
            <a:cxnSpLocks/>
          </p:cNvCxnSpPr>
          <p:nvPr/>
        </p:nvCxnSpPr>
        <p:spPr>
          <a:xfrm flipH="1">
            <a:off x="10450756" y="2559586"/>
            <a:ext cx="94004" cy="2192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E9E0AA3-2011-0DDE-47CA-ED9E2D766AE8}"/>
              </a:ext>
            </a:extLst>
          </p:cNvPr>
          <p:cNvSpPr txBox="1"/>
          <p:nvPr/>
        </p:nvSpPr>
        <p:spPr>
          <a:xfrm>
            <a:off x="10299336" y="2396513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6DF8475-D8EC-DBD8-A85D-C7529FE8C3B6}"/>
              </a:ext>
            </a:extLst>
          </p:cNvPr>
          <p:cNvSpPr txBox="1">
            <a:spLocks/>
          </p:cNvSpPr>
          <p:nvPr/>
        </p:nvSpPr>
        <p:spPr>
          <a:xfrm>
            <a:off x="816600" y="1995099"/>
            <a:ext cx="5381414" cy="390398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594" indent="-219451" algn="l" defTabSz="914400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  <a:lvl2pPr marL="742932" indent="-28574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One of the inputs to polynomial multiplier is a sparse fixed weight vector.</a:t>
            </a:r>
          </a:p>
          <a:p>
            <a:r>
              <a:rPr lang="en-US"/>
              <a:t>Indices of non-zero elements are used to shift non-sparse polynomial  to imitate the multiplication.</a:t>
            </a:r>
          </a:p>
          <a:p>
            <a:r>
              <a:rPr lang="en-US"/>
              <a:t>The multiplication and the modular reduction is interleaved.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010DB17-333B-F8AD-6235-15A1CD2FBA95}"/>
              </a:ext>
            </a:extLst>
          </p:cNvPr>
          <p:cNvSpPr txBox="1">
            <a:spLocks/>
          </p:cNvSpPr>
          <p:nvPr/>
        </p:nvSpPr>
        <p:spPr>
          <a:xfrm>
            <a:off x="816603" y="813590"/>
            <a:ext cx="10015173" cy="10881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2800" kern="1200">
                <a:solidFill>
                  <a:srgbClr val="286DC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Polynomial Multiplication - Sparse Multiplication with Interleaved Reduction</a:t>
            </a:r>
          </a:p>
        </p:txBody>
      </p:sp>
    </p:spTree>
    <p:extLst>
      <p:ext uri="{BB962C8B-B14F-4D97-AF65-F5344CB8AC3E}">
        <p14:creationId xmlns:p14="http://schemas.microsoft.com/office/powerpoint/2010/main" val="2977673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653CC9-49EA-2C69-673D-6EE47141C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69" y="1567742"/>
            <a:ext cx="9270302" cy="42288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44C6E7-7704-4B3D-B130-4FCA728E1F38}"/>
              </a:ext>
            </a:extLst>
          </p:cNvPr>
          <p:cNvSpPr/>
          <p:nvPr/>
        </p:nvSpPr>
        <p:spPr>
          <a:xfrm>
            <a:off x="4777236" y="2744717"/>
            <a:ext cx="488606" cy="259923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6AF759-7712-B880-5988-477F422C2ECD}"/>
              </a:ext>
            </a:extLst>
          </p:cNvPr>
          <p:cNvSpPr/>
          <p:nvPr/>
        </p:nvSpPr>
        <p:spPr>
          <a:xfrm>
            <a:off x="9466169" y="2744717"/>
            <a:ext cx="452487" cy="2599239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77258B-BCEA-D1A6-FFA6-9A79AA557651}"/>
              </a:ext>
            </a:extLst>
          </p:cNvPr>
          <p:cNvSpPr/>
          <p:nvPr/>
        </p:nvSpPr>
        <p:spPr>
          <a:xfrm>
            <a:off x="7404755" y="2744717"/>
            <a:ext cx="254524" cy="2599239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A7FF-B359-4305-D96B-81D94A7C92F5}"/>
              </a:ext>
            </a:extLst>
          </p:cNvPr>
          <p:cNvSpPr txBox="1"/>
          <p:nvPr/>
        </p:nvSpPr>
        <p:spPr>
          <a:xfrm>
            <a:off x="4244303" y="5652149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Target Device: </a:t>
            </a:r>
            <a:r>
              <a:rPr lang="en-US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Artix</a:t>
            </a:r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7 – </a:t>
            </a:r>
            <a:r>
              <a:rPr lang="en-US" sz="1600" dirty="0">
                <a:latin typeface="CMU Typewriter Text Variable Wi" panose="02000603000000000000" pitchFamily="2" charset="0"/>
                <a:ea typeface="CMU Typewriter Text Variable Wi" panose="02000603000000000000" pitchFamily="2" charset="0"/>
                <a:cs typeface="CMU Typewriter Text Variable Wi" panose="02000603000000000000" pitchFamily="2" charset="0"/>
              </a:rPr>
              <a:t>xc7a200t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81CE181-44EF-DCCF-FB8F-75525C0E05DA}"/>
              </a:ext>
            </a:extLst>
          </p:cNvPr>
          <p:cNvSpPr txBox="1">
            <a:spLocks/>
          </p:cNvSpPr>
          <p:nvPr/>
        </p:nvSpPr>
        <p:spPr>
          <a:xfrm>
            <a:off x="816603" y="813590"/>
            <a:ext cx="10015173" cy="5710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2800" kern="1200">
                <a:solidFill>
                  <a:srgbClr val="286DC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Polynomial Multiplication -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832EB-F9D2-0F13-540D-C10801BEE79F}"/>
              </a:ext>
            </a:extLst>
          </p:cNvPr>
          <p:cNvSpPr txBox="1"/>
          <p:nvPr/>
        </p:nvSpPr>
        <p:spPr>
          <a:xfrm>
            <a:off x="6305452" y="2458482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FF"/>
                </a:highlight>
              </a:rPr>
              <a:t>+</a:t>
            </a:r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64FC0A-F1AF-F139-13FB-039D50052DFA}"/>
              </a:ext>
            </a:extLst>
          </p:cNvPr>
          <p:cNvSpPr txBox="1"/>
          <p:nvPr/>
        </p:nvSpPr>
        <p:spPr>
          <a:xfrm>
            <a:off x="6263888" y="3429000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FF"/>
                </a:highlight>
              </a:rPr>
              <a:t>+</a:t>
            </a:r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2C9D33-789F-9C0B-16A9-2E5153E9EB24}"/>
              </a:ext>
            </a:extLst>
          </p:cNvPr>
          <p:cNvSpPr txBox="1"/>
          <p:nvPr/>
        </p:nvSpPr>
        <p:spPr>
          <a:xfrm>
            <a:off x="5885235" y="4402075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FF"/>
                </a:highlight>
              </a:rPr>
              <a:t>+</a:t>
            </a:r>
            <a:endParaRPr lang="en-US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0916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26CF7D-15E2-42C0-842E-06EDDA3228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dirty="0"/>
              <a:t>Motivation</a:t>
            </a:r>
          </a:p>
          <a:p>
            <a:r>
              <a:rPr lang="en-US" sz="2400" dirty="0"/>
              <a:t>Introduction</a:t>
            </a:r>
          </a:p>
          <a:p>
            <a:r>
              <a:rPr lang="en-US" sz="2400" dirty="0"/>
              <a:t>Goal and Existing work </a:t>
            </a:r>
          </a:p>
          <a:p>
            <a:r>
              <a:rPr lang="en-US" sz="2400" dirty="0"/>
              <a:t>Components in HQC and their Hardware Implementation</a:t>
            </a:r>
          </a:p>
          <a:p>
            <a:r>
              <a:rPr lang="en-US" sz="2400" dirty="0"/>
              <a:t>Comparison with Related State of the Art</a:t>
            </a:r>
          </a:p>
          <a:p>
            <a:pPr marL="9143" indent="0">
              <a:buNone/>
            </a:pPr>
            <a:endParaRPr lang="en-US" sz="24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0A39255-9F43-DD80-A7DB-54C3A366C1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603" y="813590"/>
            <a:ext cx="10317117" cy="580672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80363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7CF9CA-D3AB-C66A-3E31-FF95F16833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Fixed Weight Vector Generation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C42E7AC-5F9F-A041-D130-D6A089653B06}"/>
              </a:ext>
            </a:extLst>
          </p:cNvPr>
          <p:cNvSpPr txBox="1">
            <a:spLocks/>
          </p:cNvSpPr>
          <p:nvPr/>
        </p:nvSpPr>
        <p:spPr>
          <a:xfrm>
            <a:off x="695764" y="2535382"/>
            <a:ext cx="5279397" cy="396932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594" indent="-219451" algn="l" defTabSz="914400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  <a:lvl2pPr marL="742932" indent="-28574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" indent="0">
              <a:buFont typeface="Arial"/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Input: N, w, seed </a:t>
            </a:r>
          </a:p>
          <a:p>
            <a:pPr marL="9143" indent="0">
              <a:buFont typeface="Arial"/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Output: w distinct elements in range 0 to N − 1 </a:t>
            </a:r>
          </a:p>
          <a:p>
            <a:pPr marL="9143" indent="0">
              <a:buFont typeface="Arial"/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1: pos = []*w</a:t>
            </a:r>
          </a:p>
          <a:p>
            <a:pPr marL="9143" indent="0">
              <a:buFont typeface="Arial"/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2. </a:t>
            </a:r>
            <a:r>
              <a:rPr lang="en-US" sz="13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i,j,k,l</a:t>
            </a: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= 0</a:t>
            </a:r>
          </a:p>
          <a:p>
            <a:pPr marL="9143" indent="0">
              <a:buFont typeface="Arial"/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3. </a:t>
            </a:r>
            <a:r>
              <a:rPr lang="en-US" sz="13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prng_init</a:t>
            </a: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(seed)</a:t>
            </a:r>
          </a:p>
          <a:p>
            <a:pPr marL="9143" indent="0">
              <a:buFont typeface="Arial"/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4: while (</a:t>
            </a:r>
            <a:r>
              <a:rPr lang="en-US" sz="13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</a:t>
            </a: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&lt; w) do</a:t>
            </a:r>
          </a:p>
          <a:p>
            <a:pPr marL="9143" indent="0">
              <a:buFont typeface="Arial"/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5:	 </a:t>
            </a:r>
            <a:r>
              <a:rPr lang="en-US" sz="13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rand_bits</a:t>
            </a: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← </a:t>
            </a:r>
            <a:r>
              <a:rPr lang="en-US" sz="13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prng_draw</a:t>
            </a: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(outsize = 24)</a:t>
            </a:r>
          </a:p>
          <a:p>
            <a:pPr marL="9143" indent="0">
              <a:buFont typeface="Arial"/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6:	 if (</a:t>
            </a:r>
            <a:r>
              <a:rPr lang="en-US" sz="13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rand_bits</a:t>
            </a: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&lt; THRESHOLD_VALUE) then</a:t>
            </a:r>
          </a:p>
          <a:p>
            <a:pPr marL="9143" indent="0">
              <a:buFont typeface="Arial"/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7:		pos [</a:t>
            </a:r>
            <a:r>
              <a:rPr lang="en-US" sz="13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</a:t>
            </a: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] = (rand bits % N)</a:t>
            </a:r>
          </a:p>
          <a:p>
            <a:pPr marL="9143" indent="0">
              <a:buFont typeface="Arial"/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8:		</a:t>
            </a:r>
            <a:r>
              <a:rPr lang="en-US" sz="13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</a:t>
            </a: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++ </a:t>
            </a:r>
          </a:p>
          <a:p>
            <a:pPr marL="9143" indent="0">
              <a:buFont typeface="Arial"/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9:	 end </a:t>
            </a:r>
          </a:p>
          <a:p>
            <a:pPr marL="9143" indent="0">
              <a:buFont typeface="Arial"/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10: end while </a:t>
            </a:r>
          </a:p>
          <a:p>
            <a:pPr marL="9143" indent="0">
              <a:buFont typeface="Arial"/>
              <a:buNone/>
            </a:pPr>
            <a:endParaRPr lang="en-US" sz="13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pPr marL="9143" indent="0">
              <a:buFont typeface="Arial"/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//Value for THRESHOLD is a constant based on the parameter set</a:t>
            </a:r>
          </a:p>
          <a:p>
            <a:pPr marL="9143" indent="0">
              <a:buFont typeface="Arial"/>
              <a:buNone/>
            </a:pPr>
            <a:endParaRPr lang="en-US" sz="13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CE3602-1412-BC27-D743-BCC613BE167D}"/>
              </a:ext>
            </a:extLst>
          </p:cNvPr>
          <p:cNvSpPr txBox="1"/>
          <p:nvPr/>
        </p:nvSpPr>
        <p:spPr>
          <a:xfrm>
            <a:off x="6096000" y="2443424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3" indent="0">
              <a:buFont typeface="Arial"/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11: while (j &lt; w) do</a:t>
            </a:r>
          </a:p>
          <a:p>
            <a:pPr marL="9143" indent="0"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12:	while (k &lt; w) do</a:t>
            </a:r>
          </a:p>
          <a:p>
            <a:pPr marL="9143" indent="0"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13:		if pos[j] == pos[k] then</a:t>
            </a:r>
          </a:p>
          <a:p>
            <a:pPr marL="9143" indent="0"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14:			while (l &lt; 1) do	</a:t>
            </a:r>
          </a:p>
          <a:p>
            <a:pPr marL="9143" indent="0"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15:		 	   </a:t>
            </a:r>
            <a:r>
              <a:rPr lang="en-US" sz="13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rand_bits</a:t>
            </a: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← </a:t>
            </a:r>
            <a:r>
              <a:rPr lang="en-US" sz="13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prng_draw</a:t>
            </a: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(outsize=24)</a:t>
            </a:r>
          </a:p>
          <a:p>
            <a:pPr marL="9143" indent="0">
              <a:buFont typeface="Arial"/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16:			   if (</a:t>
            </a:r>
            <a:r>
              <a:rPr lang="en-US" sz="13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rand_bits</a:t>
            </a: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&lt; THRESHOLD) then</a:t>
            </a:r>
          </a:p>
          <a:p>
            <a:pPr marL="9143" indent="0">
              <a:buFont typeface="Arial"/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17:		                   pos [k] = </a:t>
            </a:r>
            <a:r>
              <a:rPr lang="en-US" sz="1300" b="1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US" sz="13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rand_bits</a:t>
            </a:r>
            <a:r>
              <a:rPr lang="en-US" sz="1300" b="1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% N)</a:t>
            </a:r>
          </a:p>
          <a:p>
            <a:pPr marL="9143" indent="0">
              <a:buFont typeface="Arial"/>
              <a:buNone/>
            </a:pPr>
            <a:r>
              <a:rPr lang="en-US" sz="1300" b="1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18:		                   l++ </a:t>
            </a:r>
            <a:endParaRPr lang="en-US" sz="13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pPr marL="9143" indent="0">
              <a:buFont typeface="Arial"/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19:	 		   end if </a:t>
            </a:r>
          </a:p>
          <a:p>
            <a:pPr marL="9143" indent="0"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20:			end while</a:t>
            </a:r>
          </a:p>
          <a:p>
            <a:pPr marL="9143" indent="0"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21:		end</a:t>
            </a:r>
          </a:p>
          <a:p>
            <a:pPr marL="9143" indent="0"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22:		else then</a:t>
            </a:r>
          </a:p>
          <a:p>
            <a:pPr marL="9143" indent="0"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23:			k++</a:t>
            </a:r>
          </a:p>
          <a:p>
            <a:pPr marL="9143" indent="0"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24:		end</a:t>
            </a:r>
          </a:p>
          <a:p>
            <a:pPr marL="9143" indent="0"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25:	end while</a:t>
            </a:r>
          </a:p>
          <a:p>
            <a:pPr marL="9143" indent="0"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26:	</a:t>
            </a:r>
            <a:r>
              <a:rPr lang="en-US" sz="13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j++</a:t>
            </a:r>
            <a:endParaRPr lang="en-US" sz="13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pPr marL="9143" indent="0">
              <a:buFont typeface="Arial"/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27: end while</a:t>
            </a:r>
          </a:p>
          <a:p>
            <a:pPr marL="9143" indent="0">
              <a:buFont typeface="Arial"/>
              <a:buNone/>
            </a:pPr>
            <a:r>
              <a:rPr lang="en-US" sz="13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28: return pos</a:t>
            </a:r>
            <a:endParaRPr lang="en-US" sz="13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B3B181-A6FD-8C76-8185-2AE0296A5A15}"/>
              </a:ext>
            </a:extLst>
          </p:cNvPr>
          <p:cNvSpPr txBox="1"/>
          <p:nvPr/>
        </p:nvSpPr>
        <p:spPr>
          <a:xfrm>
            <a:off x="816602" y="1696088"/>
            <a:ext cx="988603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Generates a uniform random n-bit fixed-weight (w) vector.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Algorithm given in [AAB+20].</a:t>
            </a:r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A81AAA-C3A0-43C4-4012-D328D1555ABC}"/>
              </a:ext>
            </a:extLst>
          </p:cNvPr>
          <p:cNvSpPr/>
          <p:nvPr/>
        </p:nvSpPr>
        <p:spPr>
          <a:xfrm>
            <a:off x="966355" y="4566971"/>
            <a:ext cx="4603172" cy="1106465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FC15AD-0131-19DC-2254-A8DE0CAA0568}"/>
              </a:ext>
            </a:extLst>
          </p:cNvPr>
          <p:cNvSpPr txBox="1"/>
          <p:nvPr/>
        </p:nvSpPr>
        <p:spPr>
          <a:xfrm>
            <a:off x="3688247" y="5304104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Threshold Check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9E5E2F-14E4-F575-E0B3-D3D3DB4EAF34}"/>
              </a:ext>
            </a:extLst>
          </p:cNvPr>
          <p:cNvSpPr/>
          <p:nvPr/>
        </p:nvSpPr>
        <p:spPr>
          <a:xfrm>
            <a:off x="6504355" y="2488371"/>
            <a:ext cx="5580272" cy="3556039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01C841-6653-80E1-EEE0-D64B74F3CB0B}"/>
              </a:ext>
            </a:extLst>
          </p:cNvPr>
          <p:cNvSpPr txBox="1"/>
          <p:nvPr/>
        </p:nvSpPr>
        <p:spPr>
          <a:xfrm>
            <a:off x="9880177" y="5703861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Duplicate Detection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08A783-EB6A-2D61-D7F5-21F69385E91C}"/>
              </a:ext>
            </a:extLst>
          </p:cNvPr>
          <p:cNvSpPr/>
          <p:nvPr/>
        </p:nvSpPr>
        <p:spPr>
          <a:xfrm>
            <a:off x="966355" y="4298264"/>
            <a:ext cx="4603172" cy="229638"/>
          </a:xfrm>
          <a:prstGeom prst="rect">
            <a:avLst/>
          </a:prstGeom>
          <a:noFill/>
          <a:ln w="2540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E3CFD-2C14-191D-21DB-8BDCC9D18B1F}"/>
              </a:ext>
            </a:extLst>
          </p:cNvPr>
          <p:cNvSpPr txBox="1"/>
          <p:nvPr/>
        </p:nvSpPr>
        <p:spPr>
          <a:xfrm>
            <a:off x="4884601" y="4259194"/>
            <a:ext cx="591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19FC8-76EA-D4AE-F312-75AC1D6E5EB6}"/>
              </a:ext>
            </a:extLst>
          </p:cNvPr>
          <p:cNvSpPr txBox="1"/>
          <p:nvPr/>
        </p:nvSpPr>
        <p:spPr>
          <a:xfrm rot="20095561">
            <a:off x="689596" y="3606811"/>
            <a:ext cx="11084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Guo et. al [GHJ+22] demonstrated a timing attack on the software reference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41562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  <p:bldP spid="3" grpId="0" animBg="1"/>
      <p:bldP spid="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DBBBAD-5E71-119B-3F84-6FD9861CE6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Fixed Weight Vector – Constant Weight Word (CWW)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ABEFC-FA7D-75E4-2DC8-F30E9D6C7F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9" y="1499427"/>
            <a:ext cx="5936673" cy="4389120"/>
          </a:xfrm>
        </p:spPr>
        <p:txBody>
          <a:bodyPr/>
          <a:lstStyle/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Input: N, w, seed </a:t>
            </a:r>
          </a:p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Output: w distinct elements in range 0 to N − 1 </a:t>
            </a:r>
          </a:p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1: rand bits ← </a:t>
            </a:r>
            <a:r>
              <a:rPr lang="en-US" sz="12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prng</a:t>
            </a: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(input = seed, output size = 32 × w) </a:t>
            </a:r>
          </a:p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2: for </a:t>
            </a:r>
            <a:r>
              <a:rPr lang="en-US" sz="12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</a:t>
            </a: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← w − 1 to 0 do </a:t>
            </a:r>
          </a:p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3: 	pos[</a:t>
            </a:r>
            <a:r>
              <a:rPr lang="en-US" sz="12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</a:t>
            </a: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] = </a:t>
            </a:r>
            <a:r>
              <a:rPr lang="en-US" sz="12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</a:t>
            </a: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+ (rand bits[32 + 32 ∗ </a:t>
            </a:r>
            <a:r>
              <a:rPr lang="en-US" sz="12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</a:t>
            </a: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− 1 : 32 ∗ </a:t>
            </a:r>
            <a:r>
              <a:rPr lang="en-US" sz="12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</a:t>
            </a: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])%(N − </a:t>
            </a:r>
            <a:r>
              <a:rPr lang="en-US" sz="12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</a:t>
            </a: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 </a:t>
            </a:r>
          </a:p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4: end for </a:t>
            </a:r>
          </a:p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5: for j ← w − 1 to 0 do </a:t>
            </a:r>
          </a:p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6: 	duplicate found ← 0 </a:t>
            </a:r>
          </a:p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7: 	for k ← j + 1 to w − 1 do </a:t>
            </a:r>
          </a:p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8: 		if pos[j] == pos[k] then </a:t>
            </a:r>
          </a:p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9: 			duplicate found ← 1 </a:t>
            </a:r>
          </a:p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10: 		end if </a:t>
            </a:r>
          </a:p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11: 	end for </a:t>
            </a:r>
          </a:p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12: 	if duplicate found == 1 then </a:t>
            </a:r>
          </a:p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13: 		pos[j] = j </a:t>
            </a:r>
          </a:p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14: 	end </a:t>
            </a:r>
          </a:p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15: end for </a:t>
            </a:r>
          </a:p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16: return pos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7475AFB-8253-8FCE-A399-2CF03F25EA5F}"/>
              </a:ext>
            </a:extLst>
          </p:cNvPr>
          <p:cNvSpPr txBox="1">
            <a:spLocks/>
          </p:cNvSpPr>
          <p:nvPr/>
        </p:nvSpPr>
        <p:spPr>
          <a:xfrm>
            <a:off x="816603" y="1655290"/>
            <a:ext cx="5501072" cy="438912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594" indent="-219451" algn="l" defTabSz="914400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  <a:lvl2pPr marL="742932" indent="-28574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E61BE72-71E6-F32A-C84F-4B73CAF78433}"/>
              </a:ext>
            </a:extLst>
          </p:cNvPr>
          <p:cNvSpPr txBox="1">
            <a:spLocks/>
          </p:cNvSpPr>
          <p:nvPr/>
        </p:nvSpPr>
        <p:spPr>
          <a:xfrm>
            <a:off x="816603" y="1655290"/>
            <a:ext cx="5501072" cy="438912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594" indent="-219451" algn="l" defTabSz="914400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  <a:lvl2pPr marL="742932" indent="-28574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7497F4-7D84-68D6-6480-78EFB95DFA17}"/>
              </a:ext>
            </a:extLst>
          </p:cNvPr>
          <p:cNvSpPr txBox="1">
            <a:spLocks/>
          </p:cNvSpPr>
          <p:nvPr/>
        </p:nvSpPr>
        <p:spPr>
          <a:xfrm>
            <a:off x="816604" y="1550125"/>
            <a:ext cx="5279396" cy="434155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594" indent="-219451" algn="l" defTabSz="914400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  <a:lvl2pPr marL="742932" indent="-28574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Constant time method proposed by </a:t>
            </a:r>
            <a:r>
              <a:rPr lang="en-US" dirty="0" err="1"/>
              <a:t>Sendrier</a:t>
            </a:r>
            <a:r>
              <a:rPr lang="en-US" dirty="0"/>
              <a:t> [SEN21].</a:t>
            </a:r>
          </a:p>
          <a:p>
            <a:r>
              <a:rPr lang="en-US" dirty="0"/>
              <a:t>Recommended by HQC Team as a 4</a:t>
            </a:r>
            <a:r>
              <a:rPr lang="en-US" baseline="30000" dirty="0"/>
              <a:t>th</a:t>
            </a:r>
            <a:r>
              <a:rPr lang="en-US" dirty="0"/>
              <a:t> round update. </a:t>
            </a:r>
          </a:p>
          <a:p>
            <a:r>
              <a:rPr lang="en-US" dirty="0"/>
              <a:t>Barrett Reduction used in Index Generation.</a:t>
            </a:r>
          </a:p>
          <a:p>
            <a:r>
              <a:rPr lang="en-US" dirty="0"/>
              <a:t>However, this method has small bias.</a:t>
            </a:r>
          </a:p>
          <a:p>
            <a:pPr marL="9143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F5267A-8E94-C59C-5D9D-C928D66315E8}"/>
              </a:ext>
            </a:extLst>
          </p:cNvPr>
          <p:cNvSpPr/>
          <p:nvPr/>
        </p:nvSpPr>
        <p:spPr>
          <a:xfrm>
            <a:off x="6096000" y="2327062"/>
            <a:ext cx="5832763" cy="790212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5DB9F-F645-6BEE-80FF-801510C47AB7}"/>
              </a:ext>
            </a:extLst>
          </p:cNvPr>
          <p:cNvSpPr txBox="1"/>
          <p:nvPr/>
        </p:nvSpPr>
        <p:spPr>
          <a:xfrm>
            <a:off x="10028884" y="2749510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Index Generation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5B979-73A9-92DF-34E9-727E15A067AB}"/>
              </a:ext>
            </a:extLst>
          </p:cNvPr>
          <p:cNvSpPr/>
          <p:nvPr/>
        </p:nvSpPr>
        <p:spPr>
          <a:xfrm>
            <a:off x="6096000" y="3160144"/>
            <a:ext cx="5832763" cy="2728404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9F40ED-4165-1DDA-BA3F-C0AEED21D5EF}"/>
              </a:ext>
            </a:extLst>
          </p:cNvPr>
          <p:cNvSpPr txBox="1"/>
          <p:nvPr/>
        </p:nvSpPr>
        <p:spPr>
          <a:xfrm>
            <a:off x="7337815" y="5560517"/>
            <a:ext cx="474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Duplicate Detection and Index Replacement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9A090-C3CE-B9FC-D2AB-5B86514244FC}"/>
              </a:ext>
            </a:extLst>
          </p:cNvPr>
          <p:cNvSpPr/>
          <p:nvPr/>
        </p:nvSpPr>
        <p:spPr>
          <a:xfrm>
            <a:off x="6096000" y="2066985"/>
            <a:ext cx="5832760" cy="229638"/>
          </a:xfrm>
          <a:prstGeom prst="rect">
            <a:avLst/>
          </a:prstGeom>
          <a:noFill/>
          <a:ln w="2540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CC7FB-D6B0-9B88-8407-97B21350D7FD}"/>
              </a:ext>
            </a:extLst>
          </p:cNvPr>
          <p:cNvSpPr txBox="1"/>
          <p:nvPr/>
        </p:nvSpPr>
        <p:spPr>
          <a:xfrm>
            <a:off x="11388885" y="2027915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RNG</a:t>
            </a:r>
          </a:p>
        </p:txBody>
      </p:sp>
    </p:spTree>
    <p:extLst>
      <p:ext uri="{BB962C8B-B14F-4D97-AF65-F5344CB8AC3E}">
        <p14:creationId xmlns:p14="http://schemas.microsoft.com/office/powerpoint/2010/main" val="176927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7CF9CA-D3AB-C66A-3E31-FF95F16833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603" y="813590"/>
            <a:ext cx="10317117" cy="502638"/>
          </a:xfrm>
        </p:spPr>
        <p:txBody>
          <a:bodyPr/>
          <a:lstStyle/>
          <a:p>
            <a:r>
              <a:rPr lang="en-US" sz="2400" dirty="0"/>
              <a:t>Fixed Weight Vector Generation – Fast and Non-Biased(FNB) Method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C42E7AC-5F9F-A041-D130-D6A089653B06}"/>
              </a:ext>
            </a:extLst>
          </p:cNvPr>
          <p:cNvSpPr txBox="1">
            <a:spLocks/>
          </p:cNvSpPr>
          <p:nvPr/>
        </p:nvSpPr>
        <p:spPr>
          <a:xfrm>
            <a:off x="695763" y="2222138"/>
            <a:ext cx="5279397" cy="46230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noAutofit/>
          </a:bodyPr>
          <a:lstStyle>
            <a:lvl1pPr marL="228594" indent="-219451" algn="l" defTabSz="914400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  <a:lvl2pPr marL="742932" indent="-28574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" indent="0">
              <a:buFont typeface="Arial"/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Input: N, w, seed, </a:t>
            </a: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ACC_REJ </a:t>
            </a:r>
          </a:p>
          <a:p>
            <a:pPr marL="9143" indent="0">
              <a:buFont typeface="Arial"/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Output: w distinct elements in range 0 to N − 1 </a:t>
            </a:r>
          </a:p>
          <a:p>
            <a:pPr marL="9143" indent="0">
              <a:buFont typeface="Arial"/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1: pos = []*(w + ACC_REJ)</a:t>
            </a:r>
          </a:p>
          <a:p>
            <a:pPr marL="9143" indent="0">
              <a:buFont typeface="Arial"/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2. </a:t>
            </a:r>
            <a:r>
              <a:rPr lang="en-US" sz="12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i,j,k,m</a:t>
            </a: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= 0</a:t>
            </a:r>
          </a:p>
          <a:p>
            <a:pPr marL="9143" indent="0">
              <a:buFont typeface="Arial"/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3. </a:t>
            </a:r>
            <a:r>
              <a:rPr lang="en-US" sz="12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prng_init</a:t>
            </a: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(seed)</a:t>
            </a:r>
          </a:p>
          <a:p>
            <a:pPr marL="9143" indent="0">
              <a:buFont typeface="Arial"/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4: while (</a:t>
            </a:r>
            <a:r>
              <a:rPr lang="en-US" sz="12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</a:t>
            </a: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&lt; (w+ </a:t>
            </a: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ACC_REJ</a:t>
            </a: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)) do</a:t>
            </a:r>
          </a:p>
          <a:p>
            <a:pPr marL="9143" indent="0">
              <a:buFont typeface="Arial"/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5:	 </a:t>
            </a:r>
            <a:r>
              <a:rPr lang="en-US" sz="12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rand_bits</a:t>
            </a: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← </a:t>
            </a:r>
            <a:r>
              <a:rPr lang="en-US" sz="12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prng_draw</a:t>
            </a: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(outsize = 24)</a:t>
            </a:r>
          </a:p>
          <a:p>
            <a:pPr marL="9143" indent="0">
              <a:buFont typeface="Arial"/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6:	 if (</a:t>
            </a:r>
            <a:r>
              <a:rPr lang="en-US" sz="12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rand_bits</a:t>
            </a: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&lt; THRESHOLD_VALUE) then</a:t>
            </a:r>
          </a:p>
          <a:p>
            <a:pPr marL="9143" indent="0">
              <a:buFont typeface="Arial"/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7:		pos [</a:t>
            </a:r>
            <a:r>
              <a:rPr lang="en-US" sz="12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</a:t>
            </a: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] = (rand bits % N)</a:t>
            </a:r>
          </a:p>
          <a:p>
            <a:pPr marL="9143" indent="0">
              <a:buFont typeface="Arial"/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8:		</a:t>
            </a:r>
            <a:r>
              <a:rPr lang="en-US" sz="12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</a:t>
            </a: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++ </a:t>
            </a:r>
          </a:p>
          <a:p>
            <a:pPr marL="9143" indent="0">
              <a:buFont typeface="Arial"/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9:	 end </a:t>
            </a:r>
          </a:p>
          <a:p>
            <a:pPr marL="9143" indent="0">
              <a:buFont typeface="Arial"/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10: end while </a:t>
            </a:r>
          </a:p>
          <a:p>
            <a:pPr marL="9143" indent="0">
              <a:buFont typeface="Arial"/>
              <a:buNone/>
            </a:pPr>
            <a:endParaRPr lang="en-US" sz="12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pPr marL="9143" indent="0">
              <a:buFont typeface="Arial"/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//Value for THRESHOLD is a constant based on the parameter set</a:t>
            </a:r>
          </a:p>
          <a:p>
            <a:pPr marL="9143" indent="0">
              <a:buFont typeface="Arial"/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ACC_REJ  = ACCEPTABLE_REJECTIONS</a:t>
            </a:r>
          </a:p>
          <a:p>
            <a:pPr marL="9143" indent="0">
              <a:buFont typeface="Arial"/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e.g., ACC_REJ = 75</a:t>
            </a:r>
          </a:p>
          <a:p>
            <a:pPr marL="9143" indent="0">
              <a:buFont typeface="Arial"/>
              <a:buNone/>
            </a:pPr>
            <a:endParaRPr lang="en-US" sz="12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CE3602-1412-BC27-D743-BCC613BE167D}"/>
              </a:ext>
            </a:extLst>
          </p:cNvPr>
          <p:cNvSpPr txBox="1"/>
          <p:nvPr/>
        </p:nvSpPr>
        <p:spPr>
          <a:xfrm>
            <a:off x="5840117" y="2136224"/>
            <a:ext cx="6192556" cy="470898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marL="9143" indent="0">
              <a:buFont typeface="Arial"/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11: while (j &lt; w + </a:t>
            </a: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ACC_REJ</a:t>
            </a: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 do</a:t>
            </a:r>
          </a:p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12:	while (k &lt; (w+ </a:t>
            </a: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ACC_REJ</a:t>
            </a: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)) do</a:t>
            </a:r>
          </a:p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13:	   </a:t>
            </a: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if (j &lt; w) then</a:t>
            </a:r>
          </a:p>
          <a:p>
            <a:pPr marL="9143" indent="0">
              <a:buNone/>
            </a:pP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14:		if pos[j] == pos[k] then</a:t>
            </a:r>
          </a:p>
          <a:p>
            <a:pPr marL="9143" indent="0">
              <a:buNone/>
            </a:pP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15:</a:t>
            </a: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	     </a:t>
            </a: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if (m&lt;ACC_REJ) then</a:t>
            </a:r>
          </a:p>
          <a:p>
            <a:pPr marL="9143" indent="0">
              <a:buNone/>
            </a:pP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16:			   pos[k] = pos[</a:t>
            </a:r>
            <a:r>
              <a:rPr lang="en-US" sz="1200" dirty="0" err="1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m+w</a:t>
            </a: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]</a:t>
            </a:r>
          </a:p>
          <a:p>
            <a:pPr marL="9143" indent="0">
              <a:buNone/>
            </a:pP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17:			   m++</a:t>
            </a:r>
          </a:p>
          <a:p>
            <a:pPr marL="9143" indent="0">
              <a:buNone/>
            </a:pP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18:		     end</a:t>
            </a:r>
          </a:p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19:		     </a:t>
            </a: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else</a:t>
            </a:r>
          </a:p>
          <a:p>
            <a:pPr marL="9143" indent="0">
              <a:buNone/>
            </a:pP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20:			USE PRNG TO DRAW MORE RAND BITS AND</a:t>
            </a:r>
          </a:p>
          <a:p>
            <a:pPr marL="9143" indent="0">
              <a:buNone/>
            </a:pP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REDO THRESHOLD CHECK and ASSIGN TO pos[k]	     </a:t>
            </a:r>
          </a:p>
          <a:p>
            <a:pPr marL="9143" indent="0">
              <a:buNone/>
            </a:pP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21:		     end</a:t>
            </a:r>
          </a:p>
          <a:p>
            <a:pPr marL="9143" indent="0">
              <a:buNone/>
            </a:pP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22:		end </a:t>
            </a:r>
          </a:p>
          <a:p>
            <a:pPr marL="9143" indent="0">
              <a:buNone/>
            </a:pP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23		else </a:t>
            </a:r>
          </a:p>
          <a:p>
            <a:pPr marL="9143" indent="0">
              <a:buNone/>
            </a:pP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24:	   		DUMMY OPERATIONS</a:t>
            </a:r>
          </a:p>
          <a:p>
            <a:pPr marL="9143" indent="0">
              <a:buNone/>
            </a:pP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25		end</a:t>
            </a:r>
            <a:endParaRPr lang="en-US" sz="12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pPr marL="9143" indent="0">
              <a:buNone/>
            </a:pP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26:	    else </a:t>
            </a:r>
          </a:p>
          <a:p>
            <a:pPr marL="9143" indent="0">
              <a:buNone/>
            </a:pP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27:	   	DUMMY OPERATIONS</a:t>
            </a:r>
          </a:p>
          <a:p>
            <a:pPr marL="9143" indent="0">
              <a:buNone/>
            </a:pPr>
            <a:r>
              <a:rPr lang="en-US" sz="1200" dirty="0">
                <a:solidFill>
                  <a:srgbClr val="FF000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28:	    end</a:t>
            </a:r>
          </a:p>
          <a:p>
            <a:pPr marL="9143"/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29:	    k++</a:t>
            </a:r>
          </a:p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30:	end while</a:t>
            </a:r>
          </a:p>
          <a:p>
            <a:pPr marL="9143" indent="0"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31:	</a:t>
            </a:r>
            <a:r>
              <a:rPr lang="en-US" sz="12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j++</a:t>
            </a:r>
            <a:endParaRPr lang="en-US" sz="12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pPr marL="9143" indent="0">
              <a:buFont typeface="Arial"/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32: end while</a:t>
            </a:r>
          </a:p>
          <a:p>
            <a:pPr marL="9143" indent="0">
              <a:buFont typeface="Arial"/>
              <a:buNone/>
            </a:pPr>
            <a:r>
              <a:rPr lang="en-US" sz="12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33: return pos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B3B181-A6FD-8C76-8185-2AE0296A5A15}"/>
              </a:ext>
            </a:extLst>
          </p:cNvPr>
          <p:cNvSpPr txBox="1"/>
          <p:nvPr/>
        </p:nvSpPr>
        <p:spPr>
          <a:xfrm>
            <a:off x="816602" y="1696088"/>
            <a:ext cx="98860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Improvement on the original algorithm proposed given in [AAB+20]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A81AAA-C3A0-43C4-4012-D328D1555ABC}"/>
              </a:ext>
            </a:extLst>
          </p:cNvPr>
          <p:cNvSpPr/>
          <p:nvPr/>
        </p:nvSpPr>
        <p:spPr>
          <a:xfrm>
            <a:off x="994089" y="4101084"/>
            <a:ext cx="4603172" cy="980072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FC15AD-0131-19DC-2254-A8DE0CAA0568}"/>
              </a:ext>
            </a:extLst>
          </p:cNvPr>
          <p:cNvSpPr txBox="1"/>
          <p:nvPr/>
        </p:nvSpPr>
        <p:spPr>
          <a:xfrm>
            <a:off x="4118423" y="4773379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Threshold Check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9E5E2F-14E4-F575-E0B3-D3D3DB4EAF34}"/>
              </a:ext>
            </a:extLst>
          </p:cNvPr>
          <p:cNvSpPr/>
          <p:nvPr/>
        </p:nvSpPr>
        <p:spPr>
          <a:xfrm>
            <a:off x="5915965" y="2161314"/>
            <a:ext cx="6192556" cy="426026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01C841-6653-80E1-EEE0-D64B74F3CB0B}"/>
              </a:ext>
            </a:extLst>
          </p:cNvPr>
          <p:cNvSpPr txBox="1"/>
          <p:nvPr/>
        </p:nvSpPr>
        <p:spPr>
          <a:xfrm>
            <a:off x="9902975" y="6033460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Duplicate Detection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B724CC-C14B-8774-5B7B-5EA80308B917}"/>
              </a:ext>
            </a:extLst>
          </p:cNvPr>
          <p:cNvSpPr/>
          <p:nvPr/>
        </p:nvSpPr>
        <p:spPr>
          <a:xfrm>
            <a:off x="8021781" y="3616035"/>
            <a:ext cx="3962593" cy="987137"/>
          </a:xfrm>
          <a:prstGeom prst="rect">
            <a:avLst/>
          </a:prstGeom>
          <a:noFill/>
          <a:ln w="254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9FD320-6AAA-5657-C540-CA002A505573}"/>
              </a:ext>
            </a:extLst>
          </p:cNvPr>
          <p:cNvCxnSpPr/>
          <p:nvPr/>
        </p:nvCxnSpPr>
        <p:spPr>
          <a:xfrm flipV="1">
            <a:off x="10910454" y="1932708"/>
            <a:ext cx="0" cy="1683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F4AD6C-2FA5-F0D3-7DEC-8D507AA4969C}"/>
              </a:ext>
            </a:extLst>
          </p:cNvPr>
          <p:cNvSpPr txBox="1"/>
          <p:nvPr/>
        </p:nvSpPr>
        <p:spPr>
          <a:xfrm>
            <a:off x="9555700" y="1433838"/>
            <a:ext cx="2428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Small prob non-constant time behavior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996B12-33E1-8593-872D-B39448D4471E}"/>
              </a:ext>
            </a:extLst>
          </p:cNvPr>
          <p:cNvSpPr/>
          <p:nvPr/>
        </p:nvSpPr>
        <p:spPr>
          <a:xfrm>
            <a:off x="956165" y="3808476"/>
            <a:ext cx="4603172" cy="229638"/>
          </a:xfrm>
          <a:prstGeom prst="rect">
            <a:avLst/>
          </a:prstGeom>
          <a:noFill/>
          <a:ln w="2540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C32C3-4303-248D-1867-109D9B19EA71}"/>
              </a:ext>
            </a:extLst>
          </p:cNvPr>
          <p:cNvSpPr txBox="1"/>
          <p:nvPr/>
        </p:nvSpPr>
        <p:spPr>
          <a:xfrm>
            <a:off x="5036808" y="376940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RNG</a:t>
            </a:r>
          </a:p>
        </p:txBody>
      </p:sp>
    </p:spTree>
    <p:extLst>
      <p:ext uri="{BB962C8B-B14F-4D97-AF65-F5344CB8AC3E}">
        <p14:creationId xmlns:p14="http://schemas.microsoft.com/office/powerpoint/2010/main" val="400655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C0E14C-D249-3AA6-97CA-99C17DE54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03" y="1964821"/>
            <a:ext cx="10501460" cy="357328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7CF9CA-D3AB-C66A-3E31-FF95F16833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603" y="813590"/>
            <a:ext cx="10317117" cy="502638"/>
          </a:xfrm>
        </p:spPr>
        <p:txBody>
          <a:bodyPr/>
          <a:lstStyle/>
          <a:p>
            <a:r>
              <a:rPr lang="en-US" sz="2400" dirty="0"/>
              <a:t>Fixed Weight Vector Generation - Evaluation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4C9426-4AB5-49FD-600A-B390615B6B6A}"/>
              </a:ext>
            </a:extLst>
          </p:cNvPr>
          <p:cNvSpPr/>
          <p:nvPr/>
        </p:nvSpPr>
        <p:spPr>
          <a:xfrm>
            <a:off x="9946992" y="3295487"/>
            <a:ext cx="1295972" cy="192074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08818-A597-94BD-6E52-7711D9B61925}"/>
              </a:ext>
            </a:extLst>
          </p:cNvPr>
          <p:cNvSpPr/>
          <p:nvPr/>
        </p:nvSpPr>
        <p:spPr>
          <a:xfrm>
            <a:off x="8499764" y="3295487"/>
            <a:ext cx="713752" cy="192074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5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AF95B-02B6-44A3-98A1-003EEC9167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Key Generation - Algorithm and Hardware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FFA016-B973-7A61-22D0-F5A132922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861" y="1487654"/>
            <a:ext cx="5609113" cy="4048585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0E16DC8-4F9F-CD1C-C7D0-FDBE4E545765}"/>
              </a:ext>
            </a:extLst>
          </p:cNvPr>
          <p:cNvSpPr txBox="1">
            <a:spLocks/>
          </p:cNvSpPr>
          <p:nvPr/>
        </p:nvSpPr>
        <p:spPr>
          <a:xfrm>
            <a:off x="816603" y="2394733"/>
            <a:ext cx="6591818" cy="2234425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228594" indent="-219451" algn="l" defTabSz="457189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" indent="0">
              <a:buNone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Inputs: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pk_seed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,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sk_seed</a:t>
            </a:r>
            <a:endParaRPr lang="en-US" sz="16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pPr marL="9143" indent="0">
              <a:buNone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Outputs: public key(h, s), secret key (x, y)</a:t>
            </a:r>
          </a:p>
          <a:p>
            <a:pPr marL="352043" indent="-342900">
              <a:buFont typeface="+mj-lt"/>
              <a:buAutoNum type="arabicPeriod"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x,y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 =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FixedWeight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sk_seed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 </a:t>
            </a:r>
          </a:p>
          <a:p>
            <a:pPr marL="352043" indent="-342900">
              <a:buFont typeface="+mj-lt"/>
              <a:buAutoNum type="arabicPeriod"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h =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VectorRandom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pk_seed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</a:p>
          <a:p>
            <a:pPr marL="352043" indent="-342900">
              <a:buFont typeface="+mj-lt"/>
              <a:buAutoNum type="arabicPeriod"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 = x +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h.y</a:t>
            </a:r>
            <a:endParaRPr lang="en-US" sz="16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D85B9E-043A-8A05-E4A9-3C1D5C5DC2E4}"/>
              </a:ext>
            </a:extLst>
          </p:cNvPr>
          <p:cNvSpPr/>
          <p:nvPr/>
        </p:nvSpPr>
        <p:spPr>
          <a:xfrm>
            <a:off x="7998690" y="2503054"/>
            <a:ext cx="886691" cy="7712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3F7E4D-AED2-213A-D564-11ECC0F5049B}"/>
              </a:ext>
            </a:extLst>
          </p:cNvPr>
          <p:cNvSpPr/>
          <p:nvPr/>
        </p:nvSpPr>
        <p:spPr>
          <a:xfrm>
            <a:off x="7892472" y="2345522"/>
            <a:ext cx="212436" cy="2216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70D84EB-B6A0-ECDD-5113-504BB5861448}"/>
              </a:ext>
            </a:extLst>
          </p:cNvPr>
          <p:cNvSpPr/>
          <p:nvPr/>
        </p:nvSpPr>
        <p:spPr>
          <a:xfrm>
            <a:off x="8965717" y="2503054"/>
            <a:ext cx="886691" cy="7712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3D1337-477D-5730-BC2D-E0791C0FBD00}"/>
              </a:ext>
            </a:extLst>
          </p:cNvPr>
          <p:cNvSpPr/>
          <p:nvPr/>
        </p:nvSpPr>
        <p:spPr>
          <a:xfrm>
            <a:off x="8859499" y="2345522"/>
            <a:ext cx="212436" cy="2216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EF34C3-04BF-E6E4-29A8-672F21FA3854}"/>
              </a:ext>
            </a:extLst>
          </p:cNvPr>
          <p:cNvSpPr/>
          <p:nvPr/>
        </p:nvSpPr>
        <p:spPr>
          <a:xfrm>
            <a:off x="8032841" y="3380509"/>
            <a:ext cx="1819567" cy="13577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18EFD5-CF39-4FA4-339E-274F19F6ECB5}"/>
              </a:ext>
            </a:extLst>
          </p:cNvPr>
          <p:cNvSpPr/>
          <p:nvPr/>
        </p:nvSpPr>
        <p:spPr>
          <a:xfrm>
            <a:off x="7926623" y="3222978"/>
            <a:ext cx="212436" cy="2216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8312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7D8E90C-04E3-ECA2-0C05-79599C056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9235427"/>
              </p:ext>
            </p:extLst>
          </p:nvPr>
        </p:nvGraphicFramePr>
        <p:xfrm>
          <a:off x="2450516" y="1253356"/>
          <a:ext cx="7693025" cy="4650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65F4F8-3A2C-06F9-868F-FB93E70DB65A}"/>
              </a:ext>
            </a:extLst>
          </p:cNvPr>
          <p:cNvCxnSpPr/>
          <p:nvPr/>
        </p:nvCxnSpPr>
        <p:spPr>
          <a:xfrm>
            <a:off x="2327564" y="2867891"/>
            <a:ext cx="0" cy="2400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034992-CDB5-0915-76D8-A330B5CB3604}"/>
              </a:ext>
            </a:extLst>
          </p:cNvPr>
          <p:cNvSpPr txBox="1"/>
          <p:nvPr/>
        </p:nvSpPr>
        <p:spPr>
          <a:xfrm rot="16200000">
            <a:off x="1285933" y="3883374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Lower is better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5EA3601-B8D3-8FDD-01A9-2A56B5E81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603" y="813590"/>
            <a:ext cx="10317117" cy="580672"/>
          </a:xfrm>
        </p:spPr>
        <p:txBody>
          <a:bodyPr/>
          <a:lstStyle/>
          <a:p>
            <a:r>
              <a:rPr lang="en-US" dirty="0"/>
              <a:t>Key Generation – Hardware Design Performance Comparison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30091-7002-A494-A1B9-5538F1FF09DA}"/>
              </a:ext>
            </a:extLst>
          </p:cNvPr>
          <p:cNvSpPr txBox="1"/>
          <p:nvPr/>
        </p:nvSpPr>
        <p:spPr>
          <a:xfrm>
            <a:off x="816603" y="1761744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HQC128</a:t>
            </a:r>
          </a:p>
        </p:txBody>
      </p:sp>
      <p:pic>
        <p:nvPicPr>
          <p:cNvPr id="2" name="Picture 2" descr="Red Arrow Sticker by Kägi">
            <a:extLst>
              <a:ext uri="{FF2B5EF4-FFF2-40B4-BE49-F238E27FC236}">
                <a16:creationId xmlns:a16="http://schemas.microsoft.com/office/drawing/2014/main" id="{374E2C2E-9F3C-B8BF-8FC6-06688326C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534572" y="5498542"/>
            <a:ext cx="137118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830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75BD0-D0F1-4997-8D79-FAB87116A5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Hardware Implementation of HQC KEM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4526752-EEA6-4F52-8C73-F098573D23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540" y="1584759"/>
            <a:ext cx="5567525" cy="4046552"/>
          </a:xfrm>
          <a:ln>
            <a:noFill/>
          </a:ln>
        </p:spPr>
        <p:txBody>
          <a:bodyPr/>
          <a:lstStyle/>
          <a:p>
            <a:pPr marL="9144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Key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Generation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Fixed weight error vector generation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SHAKE256 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Polynomial Multiplication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Polynomial Addition</a:t>
            </a:r>
          </a:p>
          <a:p>
            <a:pPr marL="9143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9144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3. Decapsulation</a:t>
            </a:r>
          </a:p>
          <a:p>
            <a:pPr marL="742950" lvl="1" indent="-285750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Decrypt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Decode</a:t>
            </a:r>
            <a:endParaRPr lang="en-US" sz="1800" baseline="30000" dirty="0">
              <a:solidFill>
                <a:schemeClr val="bg1">
                  <a:lumMod val="7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Subtraction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Multiplication</a:t>
            </a:r>
          </a:p>
          <a:p>
            <a:pPr marL="742950" lvl="1" indent="-285750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Encapsulation </a:t>
            </a:r>
          </a:p>
          <a:p>
            <a:pPr marL="9143" indent="0">
              <a:buNone/>
            </a:pPr>
            <a:r>
              <a:rPr lang="en-US" sz="1800" dirty="0"/>
              <a:t>  </a:t>
            </a:r>
          </a:p>
          <a:p>
            <a:pPr marL="457189" lvl="1" indent="0">
              <a:buNone/>
            </a:pPr>
            <a:endParaRPr lang="en-US" sz="1600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4E2C59B-E550-4820-8EC4-973736508066}"/>
              </a:ext>
            </a:extLst>
          </p:cNvPr>
          <p:cNvSpPr txBox="1">
            <a:spLocks/>
          </p:cNvSpPr>
          <p:nvPr/>
        </p:nvSpPr>
        <p:spPr>
          <a:xfrm>
            <a:off x="6624475" y="1584760"/>
            <a:ext cx="5567526" cy="4709036"/>
          </a:xfrm>
          <a:prstGeom prst="rect">
            <a:avLst/>
          </a:prstGeom>
          <a:ln>
            <a:noFill/>
          </a:ln>
        </p:spPr>
        <p:txBody>
          <a:bodyPr vert="horz" wrap="square">
            <a:noAutofit/>
          </a:bodyPr>
          <a:lstStyle>
            <a:lvl1pPr marL="228600" indent="-219456" algn="l" defTabSz="457200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" indent="0">
              <a:buNone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2. </a:t>
            </a:r>
            <a:r>
              <a:rPr lang="en-US" sz="18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Encapsulation</a:t>
            </a:r>
          </a:p>
          <a:p>
            <a:pPr lvl="1"/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Encrypt</a:t>
            </a:r>
            <a:endParaRPr lang="en-US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2"/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Encode</a:t>
            </a:r>
          </a:p>
          <a:p>
            <a:pPr lvl="2"/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Multiplication</a:t>
            </a:r>
          </a:p>
          <a:p>
            <a:pPr lvl="2"/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Addition</a:t>
            </a:r>
          </a:p>
          <a:p>
            <a:pPr lvl="2"/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Fixed weight error vector generation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SHAKE256 </a:t>
            </a:r>
          </a:p>
          <a:p>
            <a:pPr lvl="1"/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 Computation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SHAKE256 </a:t>
            </a:r>
          </a:p>
          <a:p>
            <a:pPr marL="9144" indent="0">
              <a:buNone/>
            </a:pP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2C9DB8D-4A1C-40FD-B41D-6DB75B873E7A}"/>
              </a:ext>
            </a:extLst>
          </p:cNvPr>
          <p:cNvSpPr txBox="1">
            <a:spLocks/>
          </p:cNvSpPr>
          <p:nvPr/>
        </p:nvSpPr>
        <p:spPr>
          <a:xfrm>
            <a:off x="816603" y="1339760"/>
            <a:ext cx="10702857" cy="489999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228594" indent="-219451" algn="l" defTabSz="457189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" indent="0">
              <a:buFont typeface="Arial"/>
              <a:buNone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402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AF95B-02B6-44A3-98A1-003EEC9167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Encrypt - Algorithm and Hardware Design 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44669B6-DBB2-568A-27FE-D4B38EA8E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153" y="1831805"/>
            <a:ext cx="5734017" cy="4103975"/>
          </a:xfrm>
          <a:prstGeom prst="rect">
            <a:avLst/>
          </a:prstGeom>
        </p:spPr>
      </p:pic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C5605BA7-88F0-DDB9-5500-89589A11933A}"/>
              </a:ext>
            </a:extLst>
          </p:cNvPr>
          <p:cNvSpPr txBox="1">
            <a:spLocks/>
          </p:cNvSpPr>
          <p:nvPr/>
        </p:nvSpPr>
        <p:spPr>
          <a:xfrm>
            <a:off x="816603" y="2311787"/>
            <a:ext cx="6142467" cy="2234425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228594" indent="-219451" algn="l" defTabSz="457189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" indent="0">
              <a:buNone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Inputs: 	theta, Public Key (h_in,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s_in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), </a:t>
            </a:r>
          </a:p>
          <a:p>
            <a:pPr marL="9143" indent="0">
              <a:buNone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	message (m_in)</a:t>
            </a:r>
          </a:p>
          <a:p>
            <a:pPr marL="9143" indent="0">
              <a:buNone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Outputs: Ciphertext (u_out,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v_out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 </a:t>
            </a:r>
          </a:p>
          <a:p>
            <a:pPr marL="352043" indent="-342900">
              <a:buFont typeface="+mj-lt"/>
              <a:buAutoNum type="arabicPeriod"/>
            </a:pP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u_out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= r</a:t>
            </a:r>
            <a:r>
              <a:rPr lang="en-US" sz="1600" baseline="-250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+h.r</a:t>
            </a:r>
            <a:r>
              <a:rPr lang="en-US" sz="1600" baseline="-250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</a:p>
          <a:p>
            <a:pPr marL="352043" indent="-342900">
              <a:buFont typeface="+mj-lt"/>
              <a:buAutoNum type="arabicPeriod"/>
            </a:pP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v_out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=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m_in.G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+ S.r</a:t>
            </a:r>
            <a:r>
              <a:rPr lang="en-US" sz="1600" baseline="-250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 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+ e</a:t>
            </a:r>
          </a:p>
          <a:p>
            <a:pPr marL="9143" indent="0">
              <a:buNone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Where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m_inG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= Encoded message</a:t>
            </a:r>
          </a:p>
          <a:p>
            <a:pPr marL="9143" indent="0">
              <a:buNone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</a:t>
            </a:r>
            <a:r>
              <a:rPr lang="en-US" sz="1600" baseline="-250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, r</a:t>
            </a:r>
            <a:r>
              <a:rPr lang="en-US" sz="1600" baseline="-250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, e are fixed weight vectors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2A5F290-FF22-9F25-0C20-5590D3594BFE}"/>
              </a:ext>
            </a:extLst>
          </p:cNvPr>
          <p:cNvSpPr/>
          <p:nvPr/>
        </p:nvSpPr>
        <p:spPr>
          <a:xfrm>
            <a:off x="10997479" y="2311787"/>
            <a:ext cx="886691" cy="6460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798253-9624-B740-39F6-06D28B3B1485}"/>
              </a:ext>
            </a:extLst>
          </p:cNvPr>
          <p:cNvSpPr/>
          <p:nvPr/>
        </p:nvSpPr>
        <p:spPr>
          <a:xfrm>
            <a:off x="10891261" y="2154255"/>
            <a:ext cx="212436" cy="2216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034101-AEC6-A3FE-9FF0-42DC8B49D1DC}"/>
              </a:ext>
            </a:extLst>
          </p:cNvPr>
          <p:cNvSpPr/>
          <p:nvPr/>
        </p:nvSpPr>
        <p:spPr>
          <a:xfrm>
            <a:off x="7065289" y="2469319"/>
            <a:ext cx="842406" cy="10063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5C0DC4-F241-DAB4-EABB-082B3FDB5B7D}"/>
              </a:ext>
            </a:extLst>
          </p:cNvPr>
          <p:cNvSpPr/>
          <p:nvPr/>
        </p:nvSpPr>
        <p:spPr>
          <a:xfrm>
            <a:off x="6959070" y="2311787"/>
            <a:ext cx="212436" cy="2216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F7E403-E738-889F-95AF-BEC9A6567440}"/>
              </a:ext>
            </a:extLst>
          </p:cNvPr>
          <p:cNvSpPr/>
          <p:nvPr/>
        </p:nvSpPr>
        <p:spPr>
          <a:xfrm>
            <a:off x="7801477" y="2311787"/>
            <a:ext cx="212436" cy="2216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D7CC5D8-D31C-BEE3-FE95-0A2FF0D1BBEB}"/>
              </a:ext>
            </a:extLst>
          </p:cNvPr>
          <p:cNvSpPr/>
          <p:nvPr/>
        </p:nvSpPr>
        <p:spPr>
          <a:xfrm>
            <a:off x="8667464" y="3180780"/>
            <a:ext cx="842406" cy="10737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06EBF8-556C-9834-B480-F21F88859E38}"/>
              </a:ext>
            </a:extLst>
          </p:cNvPr>
          <p:cNvSpPr/>
          <p:nvPr/>
        </p:nvSpPr>
        <p:spPr>
          <a:xfrm>
            <a:off x="8561245" y="3023249"/>
            <a:ext cx="212436" cy="2216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0AB23A-6616-7E85-A1B4-3722D89DCB68}"/>
              </a:ext>
            </a:extLst>
          </p:cNvPr>
          <p:cNvSpPr/>
          <p:nvPr/>
        </p:nvSpPr>
        <p:spPr>
          <a:xfrm>
            <a:off x="9403652" y="3023249"/>
            <a:ext cx="212436" cy="2216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8076659-726D-4D0A-4DDD-0270326CCC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601" y="5148792"/>
            <a:ext cx="5279399" cy="1057757"/>
          </a:xfrm>
        </p:spPr>
        <p:txBody>
          <a:bodyPr/>
          <a:lstStyle/>
          <a:p>
            <a:r>
              <a:rPr lang="en-US" sz="1800" dirty="0"/>
              <a:t>Encode consists of Reed-Solomon and Reed-Muller Encoding</a:t>
            </a:r>
          </a:p>
        </p:txBody>
      </p:sp>
    </p:spTree>
    <p:extLst>
      <p:ext uri="{BB962C8B-B14F-4D97-AF65-F5344CB8AC3E}">
        <p14:creationId xmlns:p14="http://schemas.microsoft.com/office/powerpoint/2010/main" val="70253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AF95B-02B6-44A3-98A1-003EEC9167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Encrypt - Algorithm and Hardware Design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4D59F-A821-6286-499E-D49F1C96B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38" y="2284332"/>
            <a:ext cx="5694686" cy="3104262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AEEA465-FFEE-3DDB-BA62-6FB8B0B0F099}"/>
              </a:ext>
            </a:extLst>
          </p:cNvPr>
          <p:cNvSpPr txBox="1">
            <a:spLocks/>
          </p:cNvSpPr>
          <p:nvPr/>
        </p:nvSpPr>
        <p:spPr>
          <a:xfrm>
            <a:off x="816603" y="2311787"/>
            <a:ext cx="6142467" cy="2234425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228594" indent="-219451" algn="l" defTabSz="457189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" indent="0">
              <a:buNone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Inputs: 	theta, Public Key (h_in,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s_in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), </a:t>
            </a:r>
          </a:p>
          <a:p>
            <a:pPr marL="9143" indent="0">
              <a:buNone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	message (m_in)</a:t>
            </a:r>
          </a:p>
          <a:p>
            <a:pPr marL="9143" indent="0">
              <a:buNone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Outputs: Ciphertext (u_out,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v_out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 </a:t>
            </a:r>
          </a:p>
          <a:p>
            <a:pPr marL="352043" indent="-342900">
              <a:buFont typeface="+mj-lt"/>
              <a:buAutoNum type="arabicPeriod"/>
            </a:pP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u_out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= r</a:t>
            </a:r>
            <a:r>
              <a:rPr lang="en-US" sz="1600" baseline="-250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+h.r</a:t>
            </a:r>
            <a:r>
              <a:rPr lang="en-US" sz="1600" baseline="-250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</a:p>
          <a:p>
            <a:pPr marL="352043" indent="-342900">
              <a:buFont typeface="+mj-lt"/>
              <a:buAutoNum type="arabicPeriod"/>
            </a:pP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v_out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=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m_in.G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+ S.r</a:t>
            </a:r>
            <a:r>
              <a:rPr lang="en-US" sz="1600" baseline="-250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 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+ e</a:t>
            </a:r>
          </a:p>
          <a:p>
            <a:pPr marL="9143" indent="0">
              <a:buNone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Where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m_inG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= Encoded message</a:t>
            </a:r>
          </a:p>
          <a:p>
            <a:pPr marL="9143" indent="0">
              <a:buNone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</a:t>
            </a:r>
            <a:r>
              <a:rPr lang="en-US" sz="1600" baseline="-250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, r</a:t>
            </a:r>
            <a:r>
              <a:rPr lang="en-US" sz="1600" baseline="-250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, e are fixed weight vectors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14762F0-C0C7-A9B7-F0F3-ECEE1E979D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601" y="5148792"/>
            <a:ext cx="5279399" cy="1057757"/>
          </a:xfrm>
        </p:spPr>
        <p:txBody>
          <a:bodyPr/>
          <a:lstStyle/>
          <a:p>
            <a:r>
              <a:rPr lang="en-US" sz="1800" dirty="0"/>
              <a:t>Two polynomial multiplications can be run in parallel.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95FA6F-9231-84AB-01B0-4286D2CF990A}"/>
              </a:ext>
            </a:extLst>
          </p:cNvPr>
          <p:cNvSpPr/>
          <p:nvPr/>
        </p:nvSpPr>
        <p:spPr>
          <a:xfrm>
            <a:off x="7972651" y="3380806"/>
            <a:ext cx="804637" cy="1003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EF607F-C481-5B2F-C87F-D9886E027093}"/>
              </a:ext>
            </a:extLst>
          </p:cNvPr>
          <p:cNvSpPr/>
          <p:nvPr/>
        </p:nvSpPr>
        <p:spPr>
          <a:xfrm>
            <a:off x="7866432" y="3223274"/>
            <a:ext cx="212436" cy="2216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54A42A-231D-EB3C-1211-4C7D3AEE2EB4}"/>
              </a:ext>
            </a:extLst>
          </p:cNvPr>
          <p:cNvSpPr/>
          <p:nvPr/>
        </p:nvSpPr>
        <p:spPr>
          <a:xfrm>
            <a:off x="10728693" y="3223273"/>
            <a:ext cx="212436" cy="2216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68F6D9-91E0-F661-8F54-67CEEA1D39CB}"/>
              </a:ext>
            </a:extLst>
          </p:cNvPr>
          <p:cNvSpPr/>
          <p:nvPr/>
        </p:nvSpPr>
        <p:spPr>
          <a:xfrm>
            <a:off x="10834911" y="3376043"/>
            <a:ext cx="804637" cy="1003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8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AF95B-02B6-44A3-98A1-003EEC9167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Encapsulation - Algorithm and Hardware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6ACE7-4552-A359-AC29-8808ADE73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60" y="1850988"/>
            <a:ext cx="5889246" cy="4048095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D050BA5-56A5-384A-458F-66F87FC44ED5}"/>
              </a:ext>
            </a:extLst>
          </p:cNvPr>
          <p:cNvSpPr txBox="1">
            <a:spLocks/>
          </p:cNvSpPr>
          <p:nvPr/>
        </p:nvSpPr>
        <p:spPr>
          <a:xfrm>
            <a:off x="816603" y="2757822"/>
            <a:ext cx="5478323" cy="2234425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228594" indent="-219451" algn="l" defTabSz="457189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" indent="0">
              <a:buNone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Inputs: Public Key (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h_in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,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s_in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), message (m_in)</a:t>
            </a:r>
          </a:p>
          <a:p>
            <a:pPr marL="9143" indent="0">
              <a:buNone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Outputs: Ciphertext (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u_out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,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v_out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), Shared Secret (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K_out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), Hashed message(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d_out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</a:p>
          <a:p>
            <a:pPr marL="352043" indent="-342900">
              <a:buFont typeface="+mj-lt"/>
              <a:buAutoNum type="arabicPeriod"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u_out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,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v_out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 = Encrypt(m_in)</a:t>
            </a:r>
          </a:p>
          <a:p>
            <a:pPr marL="352043" indent="-342900">
              <a:buFont typeface="+mj-lt"/>
              <a:buAutoNum type="arabicPeriod"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 = Hash(m_in)</a:t>
            </a:r>
          </a:p>
          <a:p>
            <a:pPr marL="352043" indent="-342900">
              <a:buFont typeface="+mj-lt"/>
              <a:buAutoNum type="arabicPeriod"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SS = Hash(m_in,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u_out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,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v_out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</a:p>
          <a:p>
            <a:pPr marL="9143" indent="0">
              <a:buNone/>
            </a:pPr>
            <a:endParaRPr lang="en-US" sz="16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D1F4AB-1571-498D-3CCC-D54D9E0CE00F}"/>
              </a:ext>
            </a:extLst>
          </p:cNvPr>
          <p:cNvSpPr/>
          <p:nvPr/>
        </p:nvSpPr>
        <p:spPr>
          <a:xfrm>
            <a:off x="7729764" y="2642619"/>
            <a:ext cx="1199924" cy="10816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ECE6AA-1673-EEED-9559-B19D531C2420}"/>
              </a:ext>
            </a:extLst>
          </p:cNvPr>
          <p:cNvSpPr/>
          <p:nvPr/>
        </p:nvSpPr>
        <p:spPr>
          <a:xfrm>
            <a:off x="7623545" y="2485087"/>
            <a:ext cx="212436" cy="2216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B6E7866-7DA2-B5BE-9360-9A6E816C311A}"/>
              </a:ext>
            </a:extLst>
          </p:cNvPr>
          <p:cNvSpPr/>
          <p:nvPr/>
        </p:nvSpPr>
        <p:spPr>
          <a:xfrm>
            <a:off x="9082313" y="3980881"/>
            <a:ext cx="1552349" cy="12245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970236-01B6-74EB-E273-E207E6B02AE0}"/>
              </a:ext>
            </a:extLst>
          </p:cNvPr>
          <p:cNvSpPr/>
          <p:nvPr/>
        </p:nvSpPr>
        <p:spPr>
          <a:xfrm>
            <a:off x="8980858" y="3837637"/>
            <a:ext cx="212436" cy="2216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7F097D-6BD7-C5EF-357A-BBF23829CBD9}"/>
              </a:ext>
            </a:extLst>
          </p:cNvPr>
          <p:cNvSpPr/>
          <p:nvPr/>
        </p:nvSpPr>
        <p:spPr>
          <a:xfrm>
            <a:off x="10531532" y="3841830"/>
            <a:ext cx="212436" cy="2216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8907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A8D10D-CE21-3576-9B2E-ABB30B4E3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508" y="2189079"/>
            <a:ext cx="4897582" cy="264907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9D775B-A29E-4D47-9AD1-83EEAE7000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601" y="1539167"/>
            <a:ext cx="5279399" cy="4389120"/>
          </a:xfrm>
        </p:spPr>
        <p:txBody>
          <a:bodyPr/>
          <a:lstStyle/>
          <a:p>
            <a:r>
              <a:rPr lang="en-US" sz="1600" dirty="0"/>
              <a:t>Quantum Computers with sufficient Qubits will be able to solve practical problems.</a:t>
            </a:r>
          </a:p>
          <a:p>
            <a:r>
              <a:rPr lang="en-US" sz="1600" dirty="0"/>
              <a:t>Two algorithms are of special interest for cryptography community:</a:t>
            </a:r>
          </a:p>
          <a:p>
            <a:pPr lvl="1"/>
            <a:r>
              <a:rPr lang="en-US" sz="1600" dirty="0"/>
              <a:t>Shor’s Algorithm</a:t>
            </a:r>
          </a:p>
          <a:p>
            <a:pPr lvl="1"/>
            <a:r>
              <a:rPr lang="en-US" sz="1600" dirty="0"/>
              <a:t>Grover’s Search Algorithm</a:t>
            </a:r>
          </a:p>
          <a:p>
            <a:r>
              <a:rPr lang="en-US" sz="1600" dirty="0"/>
              <a:t>For example, to break a 2048-bit RSA, a perfect quantum computer with 4099 ideal qubits can do it in 10 seconds.</a:t>
            </a:r>
          </a:p>
          <a:p>
            <a:r>
              <a:rPr lang="en-US" sz="1600" dirty="0"/>
              <a:t>Most recently, IBM announced 433-qubits quantum computer “Osprey”.</a:t>
            </a:r>
          </a:p>
          <a:p>
            <a:r>
              <a:rPr lang="en-US" sz="1600" dirty="0"/>
              <a:t>There is a need for Quantum-safe Cryptography!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291FE7-158E-4A08-B5F4-97713ED7B5E3}"/>
              </a:ext>
            </a:extLst>
          </p:cNvPr>
          <p:cNvSpPr txBox="1"/>
          <p:nvPr/>
        </p:nvSpPr>
        <p:spPr>
          <a:xfrm>
            <a:off x="2176896" y="6064056"/>
            <a:ext cx="76681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Source: https://www.quintessencelabs.com/blog/breaking-rsa-encryption-update-state-art/</a:t>
            </a:r>
          </a:p>
          <a:p>
            <a:pPr algn="ctr"/>
            <a:r>
              <a:rPr lang="en-US" sz="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Source: https://newsroom.ibm.com/2022-11-09-IBM-Unveils-400-Qubit-Plus-Quantum-Processor-and-Next-Generation-IBM-Quantum-System-Two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07F4F-EA6E-5E9B-91AE-B88E4131A483}"/>
              </a:ext>
            </a:extLst>
          </p:cNvPr>
          <p:cNvSpPr txBox="1"/>
          <p:nvPr/>
        </p:nvSpPr>
        <p:spPr>
          <a:xfrm>
            <a:off x="5103668" y="5956334"/>
            <a:ext cx="19846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Image Source: MIT Technology Review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0F09598-DB61-89E9-C547-87E330D52D00}"/>
              </a:ext>
            </a:extLst>
          </p:cNvPr>
          <p:cNvSpPr txBox="1">
            <a:spLocks/>
          </p:cNvSpPr>
          <p:nvPr/>
        </p:nvSpPr>
        <p:spPr>
          <a:xfrm>
            <a:off x="969003" y="965990"/>
            <a:ext cx="10317117" cy="58067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2800" kern="1200">
                <a:solidFill>
                  <a:srgbClr val="286DC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</p:txBody>
      </p:sp>
      <p:pic>
        <p:nvPicPr>
          <p:cNvPr id="1026" name="Picture 2" descr="Explainer: What is post-quantum cryptography? | MIT Technology Review">
            <a:extLst>
              <a:ext uri="{FF2B5EF4-FFF2-40B4-BE49-F238E27FC236}">
                <a16:creationId xmlns:a16="http://schemas.microsoft.com/office/drawing/2014/main" id="{A090D4EC-8C30-73BC-6D87-44473D6C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508" y="2189079"/>
            <a:ext cx="4891151" cy="275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84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7D8E90C-04E3-ECA2-0C05-79599C056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7529790"/>
              </p:ext>
            </p:extLst>
          </p:nvPr>
        </p:nvGraphicFramePr>
        <p:xfrm>
          <a:off x="2696897" y="1571107"/>
          <a:ext cx="7693025" cy="4650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7A1F995-F39A-45F6-1615-BF1D788AA206}"/>
              </a:ext>
            </a:extLst>
          </p:cNvPr>
          <p:cNvCxnSpPr>
            <a:cxnSpLocks/>
          </p:cNvCxnSpPr>
          <p:nvPr/>
        </p:nvCxnSpPr>
        <p:spPr>
          <a:xfrm>
            <a:off x="2514602" y="2867891"/>
            <a:ext cx="1" cy="2057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2636179-B633-9E05-155B-59160872C8A2}"/>
              </a:ext>
            </a:extLst>
          </p:cNvPr>
          <p:cNvSpPr txBox="1"/>
          <p:nvPr/>
        </p:nvSpPr>
        <p:spPr>
          <a:xfrm rot="16200000">
            <a:off x="1495203" y="3711781"/>
            <a:ext cx="1713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Lower is better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A72711D-7207-815B-59B1-236C1B4CC1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603" y="813590"/>
            <a:ext cx="10317117" cy="580672"/>
          </a:xfrm>
        </p:spPr>
        <p:txBody>
          <a:bodyPr/>
          <a:lstStyle/>
          <a:p>
            <a:r>
              <a:rPr lang="en-US" dirty="0"/>
              <a:t>Encapsulation – Hardware Design Performance Comparison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404B8B-6F5D-1E4D-CA9F-7587DC573E8E}"/>
              </a:ext>
            </a:extLst>
          </p:cNvPr>
          <p:cNvSpPr txBox="1"/>
          <p:nvPr/>
        </p:nvSpPr>
        <p:spPr>
          <a:xfrm>
            <a:off x="816603" y="1761744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HQC128</a:t>
            </a:r>
          </a:p>
        </p:txBody>
      </p:sp>
      <p:pic>
        <p:nvPicPr>
          <p:cNvPr id="3" name="Picture 2" descr="Red Arrow Sticker by Kägi">
            <a:extLst>
              <a:ext uri="{FF2B5EF4-FFF2-40B4-BE49-F238E27FC236}">
                <a16:creationId xmlns:a16="http://schemas.microsoft.com/office/drawing/2014/main" id="{80F2A414-810F-70A7-C5AB-98D81F09C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584864" y="5471110"/>
            <a:ext cx="137118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d Arrow Sticker by Kägi">
            <a:extLst>
              <a:ext uri="{FF2B5EF4-FFF2-40B4-BE49-F238E27FC236}">
                <a16:creationId xmlns:a16="http://schemas.microsoft.com/office/drawing/2014/main" id="{574DF052-387E-313E-7DC7-BCEF6458C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4686635" y="5500502"/>
            <a:ext cx="137118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346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75BD0-D0F1-4997-8D79-FAB87116A5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Hardware Implementation of HQC KEM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4526752-EEA6-4F52-8C73-F098573D23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540" y="1584759"/>
            <a:ext cx="5567525" cy="4046552"/>
          </a:xfrm>
          <a:ln>
            <a:noFill/>
          </a:ln>
        </p:spPr>
        <p:txBody>
          <a:bodyPr/>
          <a:lstStyle/>
          <a:p>
            <a:pPr marL="9144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Key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Generation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Fixed weight error vector generation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SHAKE256 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Polynomial Multiplication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Polynomial Addition</a:t>
            </a:r>
          </a:p>
          <a:p>
            <a:pPr marL="9143" indent="0">
              <a:buNone/>
            </a:pPr>
            <a:endParaRPr lang="en-US" sz="1800" dirty="0"/>
          </a:p>
          <a:p>
            <a:pPr marL="9144" indent="0">
              <a:buNone/>
            </a:pPr>
            <a:r>
              <a:rPr lang="en-US" sz="1800" b="1" dirty="0"/>
              <a:t>3. Decapsulation</a:t>
            </a:r>
          </a:p>
          <a:p>
            <a:pPr marL="742950" lvl="1" indent="-285750"/>
            <a:r>
              <a:rPr lang="en-US" sz="1800" dirty="0"/>
              <a:t>Decrypt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Decode</a:t>
            </a:r>
            <a:endParaRPr lang="en-US" sz="1800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Subtraction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Multiplication</a:t>
            </a:r>
          </a:p>
          <a:p>
            <a:pPr marL="742950" lvl="1" indent="-285750"/>
            <a:r>
              <a:rPr lang="en-US" sz="1800" dirty="0"/>
              <a:t>Encapsulation </a:t>
            </a:r>
          </a:p>
          <a:p>
            <a:pPr marL="9143" indent="0">
              <a:buNone/>
            </a:pPr>
            <a:r>
              <a:rPr lang="en-US" sz="1800" dirty="0"/>
              <a:t>  </a:t>
            </a:r>
          </a:p>
          <a:p>
            <a:pPr marL="457189" lvl="1" indent="0">
              <a:buNone/>
            </a:pPr>
            <a:endParaRPr lang="en-US" sz="1600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4E2C59B-E550-4820-8EC4-973736508066}"/>
              </a:ext>
            </a:extLst>
          </p:cNvPr>
          <p:cNvSpPr txBox="1">
            <a:spLocks/>
          </p:cNvSpPr>
          <p:nvPr/>
        </p:nvSpPr>
        <p:spPr>
          <a:xfrm>
            <a:off x="6624475" y="1584760"/>
            <a:ext cx="5567526" cy="4709036"/>
          </a:xfrm>
          <a:prstGeom prst="rect">
            <a:avLst/>
          </a:prstGeom>
          <a:ln>
            <a:noFill/>
          </a:ln>
        </p:spPr>
        <p:txBody>
          <a:bodyPr vert="horz" wrap="square">
            <a:noAutofit/>
          </a:bodyPr>
          <a:lstStyle>
            <a:lvl1pPr marL="228600" indent="-219456" algn="l" defTabSz="457200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Encapsulation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Encrypt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2"/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Encode</a:t>
            </a:r>
          </a:p>
          <a:p>
            <a:pPr lvl="2"/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Multiplication</a:t>
            </a:r>
          </a:p>
          <a:p>
            <a:pPr lvl="2"/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Polynomial Addition</a:t>
            </a:r>
          </a:p>
          <a:p>
            <a:pPr lvl="2"/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Fixed weight error vector generation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SHAKE256 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Hash Processing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SHAKE256 </a:t>
            </a:r>
          </a:p>
          <a:p>
            <a:pPr marL="9144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2C9DB8D-4A1C-40FD-B41D-6DB75B873E7A}"/>
              </a:ext>
            </a:extLst>
          </p:cNvPr>
          <p:cNvSpPr txBox="1">
            <a:spLocks/>
          </p:cNvSpPr>
          <p:nvPr/>
        </p:nvSpPr>
        <p:spPr>
          <a:xfrm>
            <a:off x="816603" y="1339760"/>
            <a:ext cx="10702857" cy="489999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228594" indent="-219451" algn="l" defTabSz="457189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" indent="0">
              <a:buFont typeface="Arial"/>
              <a:buNone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395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AF95B-02B6-44A3-98A1-003EEC9167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Decrypt - Algorithm and Hardware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B3803-BFA1-4B47-BE12-8EAC7CF33F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600" y="4233863"/>
            <a:ext cx="5279399" cy="1665220"/>
          </a:xfrm>
        </p:spPr>
        <p:txBody>
          <a:bodyPr/>
          <a:lstStyle/>
          <a:p>
            <a:r>
              <a:rPr lang="en-US" sz="2000" dirty="0"/>
              <a:t>Decode consists of Reed-Muller and Reed-Solomon decoding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BD54F26-4518-C38B-B442-000CBD027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177" y="1896324"/>
            <a:ext cx="4609704" cy="4002759"/>
          </a:xfrm>
          <a:prstGeom prst="rect">
            <a:avLst/>
          </a:prstGeom>
        </p:spPr>
      </p:pic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708A888-DD29-3F3F-F2C3-6B9C56C761D2}"/>
              </a:ext>
            </a:extLst>
          </p:cNvPr>
          <p:cNvSpPr txBox="1">
            <a:spLocks/>
          </p:cNvSpPr>
          <p:nvPr/>
        </p:nvSpPr>
        <p:spPr>
          <a:xfrm>
            <a:off x="816598" y="1586805"/>
            <a:ext cx="6070277" cy="1842196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228594" indent="-219451" algn="l" defTabSz="457189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" indent="0">
              <a:buNone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Inputs: Secret Key (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y_in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), Ciphertext (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u_in,v_in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</a:p>
          <a:p>
            <a:pPr marL="9143" indent="0">
              <a:buNone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Outputs: Decoded Message (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dout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 </a:t>
            </a:r>
          </a:p>
          <a:p>
            <a:pPr marL="9143" indent="0">
              <a:buNone/>
            </a:pPr>
            <a:endParaRPr lang="en-US" sz="16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pPr marL="352043" indent="-342900">
              <a:buFont typeface="+mj-lt"/>
              <a:buAutoNum type="arabicPeriod"/>
            </a:pP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v_minus_uy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=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v_in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-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u_in.y_in</a:t>
            </a:r>
            <a:endParaRPr lang="en-US" sz="16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pPr marL="352043" indent="-342900">
              <a:buFont typeface="+mj-lt"/>
              <a:buAutoNum type="arabicPeriod"/>
            </a:pP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dout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= Decode(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v_minus_uy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F406B7-019F-EF2C-41F6-53173FF4D1EC}"/>
              </a:ext>
            </a:extLst>
          </p:cNvPr>
          <p:cNvSpPr/>
          <p:nvPr/>
        </p:nvSpPr>
        <p:spPr>
          <a:xfrm>
            <a:off x="7641501" y="2517343"/>
            <a:ext cx="1378674" cy="17734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88B6DA-A998-55E3-5FAB-17C7F5213B37}"/>
              </a:ext>
            </a:extLst>
          </p:cNvPr>
          <p:cNvSpPr/>
          <p:nvPr/>
        </p:nvSpPr>
        <p:spPr>
          <a:xfrm>
            <a:off x="7535283" y="2359811"/>
            <a:ext cx="212436" cy="2216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E88E3C-FF67-8EB6-3093-87258FDF82FA}"/>
              </a:ext>
            </a:extLst>
          </p:cNvPr>
          <p:cNvSpPr/>
          <p:nvPr/>
        </p:nvSpPr>
        <p:spPr>
          <a:xfrm>
            <a:off x="9527692" y="4150879"/>
            <a:ext cx="1321283" cy="10354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71CC28-D246-737F-E1AE-65D86F153195}"/>
              </a:ext>
            </a:extLst>
          </p:cNvPr>
          <p:cNvSpPr/>
          <p:nvPr/>
        </p:nvSpPr>
        <p:spPr>
          <a:xfrm>
            <a:off x="9421474" y="3993347"/>
            <a:ext cx="212436" cy="2216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881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AF95B-02B6-44A3-98A1-003EEC9167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603" y="813590"/>
            <a:ext cx="10317117" cy="571054"/>
          </a:xfrm>
        </p:spPr>
        <p:txBody>
          <a:bodyPr/>
          <a:lstStyle/>
          <a:p>
            <a:r>
              <a:rPr lang="en-US" dirty="0"/>
              <a:t>Decapsulation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B1A229B-D3C7-4FF7-A5FE-989C431662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601" y="4853940"/>
            <a:ext cx="5656388" cy="1235642"/>
          </a:xfrm>
        </p:spPr>
        <p:txBody>
          <a:bodyPr/>
          <a:lstStyle/>
          <a:p>
            <a:r>
              <a:rPr lang="en-US" dirty="0"/>
              <a:t>Decapsulation uses a tweaked version of Encapsulation module where </a:t>
            </a:r>
            <a:r>
              <a:rPr lang="en-US" dirty="0" err="1"/>
              <a:t>uprime</a:t>
            </a:r>
            <a:r>
              <a:rPr lang="en-US" dirty="0"/>
              <a:t> and </a:t>
            </a:r>
            <a:r>
              <a:rPr lang="en-US" dirty="0" err="1"/>
              <a:t>vprime</a:t>
            </a:r>
            <a:r>
              <a:rPr lang="en-US" dirty="0"/>
              <a:t> could be swapped with </a:t>
            </a:r>
            <a:r>
              <a:rPr lang="en-US" dirty="0" err="1"/>
              <a:t>u_in</a:t>
            </a:r>
            <a:r>
              <a:rPr lang="en-US" dirty="0"/>
              <a:t> and </a:t>
            </a:r>
            <a:r>
              <a:rPr lang="en-US" dirty="0" err="1"/>
              <a:t>v_in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BA04B6-627D-1407-84CD-E15D3148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183" y="1677150"/>
            <a:ext cx="5435320" cy="4245944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362C2F5-9EF6-B652-F28D-D695EA6F277B}"/>
              </a:ext>
            </a:extLst>
          </p:cNvPr>
          <p:cNvSpPr txBox="1">
            <a:spLocks/>
          </p:cNvSpPr>
          <p:nvPr/>
        </p:nvSpPr>
        <p:spPr>
          <a:xfrm>
            <a:off x="816599" y="1586804"/>
            <a:ext cx="5656390" cy="2787877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228594" indent="-219451" algn="l" defTabSz="457189" rtl="0" eaLnBrk="1" latinLnBrk="0" hangingPunct="1">
              <a:lnSpc>
                <a:spcPct val="140000"/>
              </a:lnSpc>
              <a:spcBef>
                <a:spcPts val="0"/>
              </a:spcBef>
              <a:buSzPct val="90000"/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YaleNew" panose="02000602050000020003" pitchFamily="50" charset="0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" indent="0">
              <a:buNone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Inputs: Public Key(h_in, s_in), Secret Key (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y_in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), Ciphertext (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u_in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,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v_in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), Hashed message (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d_in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</a:p>
          <a:p>
            <a:pPr marL="9143" indent="0">
              <a:buNone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Outputs: Shared Secret (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K_out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 	</a:t>
            </a:r>
          </a:p>
          <a:p>
            <a:pPr marL="352043" indent="-342900">
              <a:buFont typeface="+mj-lt"/>
              <a:buAutoNum type="arabicPeriod"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m' = Decode(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v_in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-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u_in.y_in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</a:p>
          <a:p>
            <a:pPr marL="352043" indent="-342900">
              <a:buFont typeface="+mj-lt"/>
              <a:buAutoNum type="arabicPeriod"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d'= Hash(m’) </a:t>
            </a:r>
          </a:p>
          <a:p>
            <a:pPr marL="352043" indent="-342900">
              <a:buFont typeface="+mj-lt"/>
              <a:buAutoNum type="arabicPeriod"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Verify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d_in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== d'?</a:t>
            </a:r>
          </a:p>
          <a:p>
            <a:pPr marL="352043" indent="-342900">
              <a:buFont typeface="+mj-lt"/>
              <a:buAutoNum type="arabicPeriod"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(u', v') = Encrypt(m’) </a:t>
            </a:r>
          </a:p>
          <a:p>
            <a:pPr marL="352043" indent="-342900">
              <a:buFont typeface="+mj-lt"/>
              <a:buAutoNum type="arabicPeriod"/>
            </a:pP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Verify (u', v') == (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u_in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,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v_in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)? </a:t>
            </a:r>
          </a:p>
          <a:p>
            <a:pPr marL="352043" indent="-342900">
              <a:buFont typeface="+mj-lt"/>
              <a:buAutoNum type="arabicPeriod"/>
            </a:pP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K_out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= Hash(m',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u_in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,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v_in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B381E79-9A88-9FB6-39B9-8E356ABA4649}"/>
              </a:ext>
            </a:extLst>
          </p:cNvPr>
          <p:cNvSpPr/>
          <p:nvPr/>
        </p:nvSpPr>
        <p:spPr>
          <a:xfrm>
            <a:off x="7648575" y="4438081"/>
            <a:ext cx="1619249" cy="8673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5F843D-F677-C856-C667-94ED54383DF7}"/>
              </a:ext>
            </a:extLst>
          </p:cNvPr>
          <p:cNvSpPr/>
          <p:nvPr/>
        </p:nvSpPr>
        <p:spPr>
          <a:xfrm>
            <a:off x="7523534" y="4299601"/>
            <a:ext cx="212436" cy="2216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6C34A73-9707-B138-F63A-7EAB7C62C0D3}"/>
              </a:ext>
            </a:extLst>
          </p:cNvPr>
          <p:cNvSpPr/>
          <p:nvPr/>
        </p:nvSpPr>
        <p:spPr>
          <a:xfrm>
            <a:off x="8321405" y="2411522"/>
            <a:ext cx="973373" cy="14283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D64342-A1A2-1683-6541-6F74C5488532}"/>
              </a:ext>
            </a:extLst>
          </p:cNvPr>
          <p:cNvSpPr/>
          <p:nvPr/>
        </p:nvSpPr>
        <p:spPr>
          <a:xfrm>
            <a:off x="8215187" y="2300685"/>
            <a:ext cx="212436" cy="2216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8843A6-847D-9A5F-9B39-86750FCB4A29}"/>
              </a:ext>
            </a:extLst>
          </p:cNvPr>
          <p:cNvSpPr/>
          <p:nvPr/>
        </p:nvSpPr>
        <p:spPr>
          <a:xfrm>
            <a:off x="9215563" y="2300684"/>
            <a:ext cx="212436" cy="2216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233F44-ED41-7527-D4D6-01B07C0B7132}"/>
              </a:ext>
            </a:extLst>
          </p:cNvPr>
          <p:cNvSpPr/>
          <p:nvPr/>
        </p:nvSpPr>
        <p:spPr>
          <a:xfrm>
            <a:off x="8711601" y="3825717"/>
            <a:ext cx="212436" cy="2216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6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2E97606-795E-C40F-D547-BDA68D50925B}"/>
              </a:ext>
            </a:extLst>
          </p:cNvPr>
          <p:cNvSpPr/>
          <p:nvPr/>
        </p:nvSpPr>
        <p:spPr>
          <a:xfrm>
            <a:off x="9869853" y="2384577"/>
            <a:ext cx="1056976" cy="20535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7E854C-485D-1606-0082-A0215EC6F1A4}"/>
              </a:ext>
            </a:extLst>
          </p:cNvPr>
          <p:cNvSpPr/>
          <p:nvPr/>
        </p:nvSpPr>
        <p:spPr>
          <a:xfrm>
            <a:off x="9763635" y="2273740"/>
            <a:ext cx="212436" cy="2216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442697-1B0B-1E36-EF26-9DB2FC97CBAC}"/>
              </a:ext>
            </a:extLst>
          </p:cNvPr>
          <p:cNvSpPr/>
          <p:nvPr/>
        </p:nvSpPr>
        <p:spPr>
          <a:xfrm>
            <a:off x="10837204" y="4299601"/>
            <a:ext cx="212436" cy="2216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1203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7D8E90C-04E3-ECA2-0C05-79599C056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9971288"/>
              </p:ext>
            </p:extLst>
          </p:nvPr>
        </p:nvGraphicFramePr>
        <p:xfrm>
          <a:off x="2518511" y="1393731"/>
          <a:ext cx="7693025" cy="4650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DC7B1-3846-9069-0C20-495992FD3E5D}"/>
              </a:ext>
            </a:extLst>
          </p:cNvPr>
          <p:cNvCxnSpPr>
            <a:cxnSpLocks/>
          </p:cNvCxnSpPr>
          <p:nvPr/>
        </p:nvCxnSpPr>
        <p:spPr>
          <a:xfrm>
            <a:off x="2327564" y="2867891"/>
            <a:ext cx="0" cy="202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30A6FC0-BA5B-BC90-1E93-593676788C45}"/>
              </a:ext>
            </a:extLst>
          </p:cNvPr>
          <p:cNvSpPr txBox="1"/>
          <p:nvPr/>
        </p:nvSpPr>
        <p:spPr>
          <a:xfrm rot="16200000">
            <a:off x="1308165" y="3696337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Lower is better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C663CCE-01FC-197A-E2B4-A1FDFC9E39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603" y="813590"/>
            <a:ext cx="10317117" cy="571054"/>
          </a:xfrm>
        </p:spPr>
        <p:txBody>
          <a:bodyPr/>
          <a:lstStyle/>
          <a:p>
            <a:r>
              <a:rPr lang="en-US" dirty="0"/>
              <a:t>Decapsulation – Hardware Design Performance Comparison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6BD04-6E5F-6864-C7AB-6F9C6D6A47CE}"/>
              </a:ext>
            </a:extLst>
          </p:cNvPr>
          <p:cNvSpPr txBox="1"/>
          <p:nvPr/>
        </p:nvSpPr>
        <p:spPr>
          <a:xfrm>
            <a:off x="816603" y="1761744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HQC128</a:t>
            </a:r>
          </a:p>
        </p:txBody>
      </p:sp>
      <p:pic>
        <p:nvPicPr>
          <p:cNvPr id="2" name="Picture 2" descr="Red Arrow Sticker by Kägi">
            <a:extLst>
              <a:ext uri="{FF2B5EF4-FFF2-40B4-BE49-F238E27FC236}">
                <a16:creationId xmlns:a16="http://schemas.microsoft.com/office/drawing/2014/main" id="{5B4B04F8-C2DD-0E28-1507-2C6224C5A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584864" y="5324806"/>
            <a:ext cx="137118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ed Arrow Sticker by Kägi">
            <a:extLst>
              <a:ext uri="{FF2B5EF4-FFF2-40B4-BE49-F238E27FC236}">
                <a16:creationId xmlns:a16="http://schemas.microsoft.com/office/drawing/2014/main" id="{AD4F4B09-64DC-15FB-AD68-26811541E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4686635" y="5354198"/>
            <a:ext cx="137118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982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7D8E90C-04E3-ECA2-0C05-79599C056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7402015"/>
              </p:ext>
            </p:extLst>
          </p:nvPr>
        </p:nvGraphicFramePr>
        <p:xfrm>
          <a:off x="6249069" y="1827253"/>
          <a:ext cx="6202336" cy="3913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DC7B1-3846-9069-0C20-495992FD3E5D}"/>
              </a:ext>
            </a:extLst>
          </p:cNvPr>
          <p:cNvCxnSpPr>
            <a:cxnSpLocks/>
          </p:cNvCxnSpPr>
          <p:nvPr/>
        </p:nvCxnSpPr>
        <p:spPr>
          <a:xfrm>
            <a:off x="6058121" y="2564068"/>
            <a:ext cx="0" cy="202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30A6FC0-BA5B-BC90-1E93-593676788C45}"/>
              </a:ext>
            </a:extLst>
          </p:cNvPr>
          <p:cNvSpPr txBox="1"/>
          <p:nvPr/>
        </p:nvSpPr>
        <p:spPr>
          <a:xfrm rot="16200000">
            <a:off x="5208640" y="3423291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Lower is better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C663CCE-01FC-197A-E2B4-A1FDFC9E39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603" y="813590"/>
            <a:ext cx="10317117" cy="571054"/>
          </a:xfrm>
        </p:spPr>
        <p:txBody>
          <a:bodyPr/>
          <a:lstStyle/>
          <a:p>
            <a:r>
              <a:rPr lang="en-US" dirty="0"/>
              <a:t>Joint Design – Comparison with other HQC Designs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6BD04-6E5F-6864-C7AB-6F9C6D6A47CE}"/>
              </a:ext>
            </a:extLst>
          </p:cNvPr>
          <p:cNvSpPr txBox="1"/>
          <p:nvPr/>
        </p:nvSpPr>
        <p:spPr>
          <a:xfrm>
            <a:off x="11011869" y="1827253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HQC128</a:t>
            </a:r>
          </a:p>
        </p:txBody>
      </p:sp>
      <p:pic>
        <p:nvPicPr>
          <p:cNvPr id="2" name="Picture 2" descr="Red Arrow Sticker by Kägi">
            <a:extLst>
              <a:ext uri="{FF2B5EF4-FFF2-40B4-BE49-F238E27FC236}">
                <a16:creationId xmlns:a16="http://schemas.microsoft.com/office/drawing/2014/main" id="{5B4B04F8-C2DD-0E28-1507-2C6224C5A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580983" y="4986936"/>
            <a:ext cx="137118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ed Arrow Sticker by Kägi">
            <a:extLst>
              <a:ext uri="{FF2B5EF4-FFF2-40B4-BE49-F238E27FC236}">
                <a16:creationId xmlns:a16="http://schemas.microsoft.com/office/drawing/2014/main" id="{AD4F4B09-64DC-15FB-AD68-26811541E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254737" y="4986936"/>
            <a:ext cx="137118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61EC200-E22E-6B4A-A3D5-BA9AECB493FE}"/>
              </a:ext>
            </a:extLst>
          </p:cNvPr>
          <p:cNvSpPr/>
          <p:nvPr/>
        </p:nvSpPr>
        <p:spPr>
          <a:xfrm rot="18898588">
            <a:off x="7479516" y="4647497"/>
            <a:ext cx="1224445" cy="2495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53AD471-5810-F689-673F-5313DC1483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602" y="1667706"/>
            <a:ext cx="5050572" cy="4465583"/>
          </a:xfrm>
        </p:spPr>
        <p:txBody>
          <a:bodyPr/>
          <a:lstStyle/>
          <a:p>
            <a:r>
              <a:rPr lang="en-US" sz="1800" dirty="0"/>
              <a:t>Joint Design – combines KeyGen, </a:t>
            </a:r>
            <a:r>
              <a:rPr lang="en-US" sz="1800" dirty="0" err="1"/>
              <a:t>Encap</a:t>
            </a:r>
            <a:r>
              <a:rPr lang="en-US" sz="1800" dirty="0"/>
              <a:t>, and </a:t>
            </a:r>
            <a:r>
              <a:rPr lang="en-US" sz="1800" dirty="0" err="1"/>
              <a:t>Decap</a:t>
            </a:r>
            <a:r>
              <a:rPr lang="en-US" sz="1800" dirty="0"/>
              <a:t> in to one.</a:t>
            </a:r>
          </a:p>
          <a:p>
            <a:r>
              <a:rPr lang="en-US" sz="1800" dirty="0"/>
              <a:t>Shared module among different primitives.</a:t>
            </a:r>
          </a:p>
          <a:p>
            <a:pPr lvl="1"/>
            <a:r>
              <a:rPr lang="en-US" sz="1800" dirty="0"/>
              <a:t>SHAKE256</a:t>
            </a:r>
          </a:p>
          <a:p>
            <a:pPr lvl="1"/>
            <a:r>
              <a:rPr lang="en-US" sz="1800" dirty="0"/>
              <a:t>Polynomial Multiplication</a:t>
            </a:r>
          </a:p>
          <a:p>
            <a:pPr lvl="1"/>
            <a:r>
              <a:rPr lang="en-US" sz="1800" dirty="0"/>
              <a:t>Encapsulation</a:t>
            </a:r>
          </a:p>
          <a:p>
            <a:pPr lvl="1"/>
            <a:r>
              <a:rPr lang="en-US" sz="1800" dirty="0"/>
              <a:t>Polynomial Addition</a:t>
            </a:r>
          </a:p>
          <a:p>
            <a:r>
              <a:rPr lang="en-US" sz="1800" dirty="0"/>
              <a:t>Time = KeyGen + </a:t>
            </a:r>
            <a:r>
              <a:rPr lang="en-US" sz="1800" dirty="0" err="1"/>
              <a:t>Encap</a:t>
            </a:r>
            <a:r>
              <a:rPr lang="en-US" sz="1800" dirty="0"/>
              <a:t> + </a:t>
            </a:r>
            <a:r>
              <a:rPr lang="en-US" sz="1800" dirty="0" err="1"/>
              <a:t>Decap</a:t>
            </a:r>
            <a:r>
              <a:rPr lang="en-US" sz="1800" dirty="0"/>
              <a:t>.</a:t>
            </a:r>
          </a:p>
          <a:p>
            <a:pPr marL="9143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297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7D8E90C-04E3-ECA2-0C05-79599C056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8970823"/>
              </p:ext>
            </p:extLst>
          </p:nvPr>
        </p:nvGraphicFramePr>
        <p:xfrm>
          <a:off x="2551651" y="1576614"/>
          <a:ext cx="7376821" cy="4467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3EFA2D2-139F-43E3-1CFE-F8E118D35B48}"/>
              </a:ext>
            </a:extLst>
          </p:cNvPr>
          <p:cNvSpPr txBox="1"/>
          <p:nvPr/>
        </p:nvSpPr>
        <p:spPr>
          <a:xfrm>
            <a:off x="8863117" y="492333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 - Balanced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HS –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HighSpeed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888CB0-FA01-855D-AC1E-A73B0697D30C}"/>
              </a:ext>
            </a:extLst>
          </p:cNvPr>
          <p:cNvCxnSpPr>
            <a:cxnSpLocks/>
          </p:cNvCxnSpPr>
          <p:nvPr/>
        </p:nvCxnSpPr>
        <p:spPr>
          <a:xfrm>
            <a:off x="2327565" y="2753871"/>
            <a:ext cx="0" cy="1984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C6B99E-F36B-0A1A-4579-DCD8377E26C5}"/>
              </a:ext>
            </a:extLst>
          </p:cNvPr>
          <p:cNvSpPr txBox="1"/>
          <p:nvPr/>
        </p:nvSpPr>
        <p:spPr>
          <a:xfrm rot="16200000">
            <a:off x="1285934" y="3561396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Lower is better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BC2C68-CA54-1447-8BD2-DA370250D8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603" y="813590"/>
            <a:ext cx="10317117" cy="571054"/>
          </a:xfrm>
        </p:spPr>
        <p:txBody>
          <a:bodyPr/>
          <a:lstStyle/>
          <a:p>
            <a:r>
              <a:rPr lang="en-US" dirty="0"/>
              <a:t>Comparison with other Code Based Schemes -  Key 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3CBC74-3579-A51A-E82D-5D56D9551794}"/>
              </a:ext>
            </a:extLst>
          </p:cNvPr>
          <p:cNvSpPr txBox="1"/>
          <p:nvPr/>
        </p:nvSpPr>
        <p:spPr>
          <a:xfrm>
            <a:off x="816603" y="1765740"/>
            <a:ext cx="2768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3" indent="0">
              <a:buNone/>
            </a:pPr>
            <a:r>
              <a:rPr lang="en-U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128-bit Security Level</a:t>
            </a:r>
          </a:p>
          <a:p>
            <a:pPr marL="9143" indent="0">
              <a:buNone/>
            </a:pPr>
            <a:r>
              <a:rPr lang="en-U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Hardware Design</a:t>
            </a:r>
          </a:p>
        </p:txBody>
      </p:sp>
      <p:pic>
        <p:nvPicPr>
          <p:cNvPr id="2" name="Picture 2" descr="Red Arrow Sticker by Kägi">
            <a:extLst>
              <a:ext uri="{FF2B5EF4-FFF2-40B4-BE49-F238E27FC236}">
                <a16:creationId xmlns:a16="http://schemas.microsoft.com/office/drawing/2014/main" id="{B03A1FA8-3086-47B8-7BE3-C11B8102B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584864" y="5155642"/>
            <a:ext cx="137118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ed Arrow Sticker by Kägi">
            <a:extLst>
              <a:ext uri="{FF2B5EF4-FFF2-40B4-BE49-F238E27FC236}">
                <a16:creationId xmlns:a16="http://schemas.microsoft.com/office/drawing/2014/main" id="{24448640-752F-08EA-0E50-737F43F70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4686635" y="5185034"/>
            <a:ext cx="137118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611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7D8E90C-04E3-ECA2-0C05-79599C056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58115"/>
              </p:ext>
            </p:extLst>
          </p:nvPr>
        </p:nvGraphicFramePr>
        <p:xfrm>
          <a:off x="2551652" y="1394262"/>
          <a:ext cx="7376821" cy="4467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A822DF6-F17F-DC0A-6983-166E3F863762}"/>
              </a:ext>
            </a:extLst>
          </p:cNvPr>
          <p:cNvSpPr txBox="1"/>
          <p:nvPr/>
        </p:nvSpPr>
        <p:spPr>
          <a:xfrm>
            <a:off x="8863117" y="492333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 - Balanced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HS –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HighSpeed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6027F8-1A6B-3806-55FD-F4E64FB72DC5}"/>
              </a:ext>
            </a:extLst>
          </p:cNvPr>
          <p:cNvCxnSpPr>
            <a:cxnSpLocks/>
          </p:cNvCxnSpPr>
          <p:nvPr/>
        </p:nvCxnSpPr>
        <p:spPr>
          <a:xfrm>
            <a:off x="2551652" y="2771193"/>
            <a:ext cx="0" cy="17799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AD78FF-CC26-269C-8FEF-D9B686B1215C}"/>
              </a:ext>
            </a:extLst>
          </p:cNvPr>
          <p:cNvSpPr txBox="1"/>
          <p:nvPr/>
        </p:nvSpPr>
        <p:spPr>
          <a:xfrm rot="16200000">
            <a:off x="1510020" y="3443493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Lower is better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2A384F3-8686-90FE-F478-F76DAD570D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603" y="813590"/>
            <a:ext cx="10317117" cy="571054"/>
          </a:xfrm>
        </p:spPr>
        <p:txBody>
          <a:bodyPr/>
          <a:lstStyle/>
          <a:p>
            <a:r>
              <a:rPr lang="en-US" dirty="0"/>
              <a:t>Comparison with other Code Based Schemes -  Encapsulation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A6C4E-46C8-7FA8-9437-C229860CEC0F}"/>
              </a:ext>
            </a:extLst>
          </p:cNvPr>
          <p:cNvSpPr txBox="1"/>
          <p:nvPr/>
        </p:nvSpPr>
        <p:spPr>
          <a:xfrm>
            <a:off x="816603" y="1765740"/>
            <a:ext cx="2768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3" indent="0">
              <a:buNone/>
            </a:pPr>
            <a:r>
              <a:rPr lang="en-U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128-bit Security Level</a:t>
            </a:r>
          </a:p>
          <a:p>
            <a:pPr marL="9143"/>
            <a:r>
              <a:rPr lang="en-U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Hardware Design</a:t>
            </a:r>
          </a:p>
        </p:txBody>
      </p:sp>
      <p:pic>
        <p:nvPicPr>
          <p:cNvPr id="1026" name="Picture 2" descr="Red Arrow Sticker by Kägi">
            <a:extLst>
              <a:ext uri="{FF2B5EF4-FFF2-40B4-BE49-F238E27FC236}">
                <a16:creationId xmlns:a16="http://schemas.microsoft.com/office/drawing/2014/main" id="{59EA6421-B041-C5FB-47F8-DF9571493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584864" y="5000194"/>
            <a:ext cx="137118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ed Arrow Sticker by Kägi">
            <a:extLst>
              <a:ext uri="{FF2B5EF4-FFF2-40B4-BE49-F238E27FC236}">
                <a16:creationId xmlns:a16="http://schemas.microsoft.com/office/drawing/2014/main" id="{2A465F7C-7C14-9EF9-001C-E8EFB43B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4686635" y="5029586"/>
            <a:ext cx="137118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855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7D8E90C-04E3-ECA2-0C05-79599C056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9131376"/>
              </p:ext>
            </p:extLst>
          </p:nvPr>
        </p:nvGraphicFramePr>
        <p:xfrm>
          <a:off x="2551652" y="1394262"/>
          <a:ext cx="7376821" cy="4467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FBB161-2B18-013A-7159-8F0776C54CA5}"/>
              </a:ext>
            </a:extLst>
          </p:cNvPr>
          <p:cNvSpPr txBox="1"/>
          <p:nvPr/>
        </p:nvSpPr>
        <p:spPr>
          <a:xfrm>
            <a:off x="8863117" y="492333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 - Balanced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HS –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HighSpeed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4F2425-F151-7130-9DD9-BC32FD41FFD8}"/>
              </a:ext>
            </a:extLst>
          </p:cNvPr>
          <p:cNvCxnSpPr>
            <a:cxnSpLocks/>
          </p:cNvCxnSpPr>
          <p:nvPr/>
        </p:nvCxnSpPr>
        <p:spPr>
          <a:xfrm>
            <a:off x="2551652" y="2771193"/>
            <a:ext cx="0" cy="17799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E6E7D3-C964-CE02-263B-E0DD27E86A79}"/>
              </a:ext>
            </a:extLst>
          </p:cNvPr>
          <p:cNvSpPr txBox="1"/>
          <p:nvPr/>
        </p:nvSpPr>
        <p:spPr>
          <a:xfrm rot="16200000">
            <a:off x="1510020" y="3443493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Lower is better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AFD0DC1-4875-BA1A-B00F-093E392002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603" y="813590"/>
            <a:ext cx="10317117" cy="571054"/>
          </a:xfrm>
        </p:spPr>
        <p:txBody>
          <a:bodyPr/>
          <a:lstStyle/>
          <a:p>
            <a:r>
              <a:rPr lang="en-US" dirty="0"/>
              <a:t>Comparison with other Code Based Schemes -  Decapsulation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42C657-6683-B8BB-6D07-7E546A4F3EC8}"/>
              </a:ext>
            </a:extLst>
          </p:cNvPr>
          <p:cNvSpPr txBox="1"/>
          <p:nvPr/>
        </p:nvSpPr>
        <p:spPr>
          <a:xfrm>
            <a:off x="816603" y="1765740"/>
            <a:ext cx="2768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3" indent="0">
              <a:buNone/>
            </a:pPr>
            <a:r>
              <a:rPr lang="en-U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128-bit Security Level</a:t>
            </a:r>
          </a:p>
          <a:p>
            <a:pPr marL="9143"/>
            <a:r>
              <a:rPr lang="en-U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Hardware Design</a:t>
            </a:r>
          </a:p>
        </p:txBody>
      </p:sp>
      <p:pic>
        <p:nvPicPr>
          <p:cNvPr id="2" name="Picture 2" descr="Red Arrow Sticker by Kägi">
            <a:extLst>
              <a:ext uri="{FF2B5EF4-FFF2-40B4-BE49-F238E27FC236}">
                <a16:creationId xmlns:a16="http://schemas.microsoft.com/office/drawing/2014/main" id="{81C2CBDE-326A-E718-B2A1-1AF51D0FB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584864" y="5000194"/>
            <a:ext cx="137118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ed Arrow Sticker by Kägi">
            <a:extLst>
              <a:ext uri="{FF2B5EF4-FFF2-40B4-BE49-F238E27FC236}">
                <a16:creationId xmlns:a16="http://schemas.microsoft.com/office/drawing/2014/main" id="{A0E0AD34-F7C8-20B1-585F-ED93C0183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4686635" y="5029586"/>
            <a:ext cx="137118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686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08F458-D58B-9A32-6FBE-502632050C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A60DBBC-AB36-43CF-A9FC-D4C46C9363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603" y="1552159"/>
            <a:ext cx="10767403" cy="1776701"/>
          </a:xfrm>
        </p:spPr>
        <p:txBody>
          <a:bodyPr/>
          <a:lstStyle/>
          <a:p>
            <a:r>
              <a:rPr lang="en-US" dirty="0"/>
              <a:t>First (hand-tailored) hardware implementations of HQC Key Encapsulation Mechanism parameterizable at compile-time across all parameter sets.</a:t>
            </a:r>
          </a:p>
          <a:p>
            <a:r>
              <a:rPr lang="en-US" dirty="0"/>
              <a:t>HQC can be a competitive candidate when optimized hardware is developed.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250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45BF1F-2028-C800-3450-88A766D17B1B}"/>
              </a:ext>
            </a:extLst>
          </p:cNvPr>
          <p:cNvCxnSpPr>
            <a:cxnSpLocks/>
          </p:cNvCxnSpPr>
          <p:nvPr/>
        </p:nvCxnSpPr>
        <p:spPr>
          <a:xfrm>
            <a:off x="102894" y="5966106"/>
            <a:ext cx="7626744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B3A3EB-E36A-3A9C-EF53-35C39EB309B3}"/>
              </a:ext>
            </a:extLst>
          </p:cNvPr>
          <p:cNvCxnSpPr>
            <a:cxnSpLocks/>
          </p:cNvCxnSpPr>
          <p:nvPr/>
        </p:nvCxnSpPr>
        <p:spPr>
          <a:xfrm>
            <a:off x="324277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789D96-8B89-4ECD-6B1F-BB82541E12B0}"/>
              </a:ext>
            </a:extLst>
          </p:cNvPr>
          <p:cNvCxnSpPr>
            <a:cxnSpLocks/>
          </p:cNvCxnSpPr>
          <p:nvPr/>
        </p:nvCxnSpPr>
        <p:spPr>
          <a:xfrm>
            <a:off x="750997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02457D-53A1-3677-8D43-F5D67100C27F}"/>
              </a:ext>
            </a:extLst>
          </p:cNvPr>
          <p:cNvCxnSpPr>
            <a:cxnSpLocks/>
          </p:cNvCxnSpPr>
          <p:nvPr/>
        </p:nvCxnSpPr>
        <p:spPr>
          <a:xfrm>
            <a:off x="1169696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5D8D12-F86A-FC36-810B-9C97A1B737BD}"/>
              </a:ext>
            </a:extLst>
          </p:cNvPr>
          <p:cNvCxnSpPr>
            <a:cxnSpLocks/>
          </p:cNvCxnSpPr>
          <p:nvPr/>
        </p:nvCxnSpPr>
        <p:spPr>
          <a:xfrm>
            <a:off x="1596416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36B2C-02BD-4E87-D622-27DF8967E474}"/>
              </a:ext>
            </a:extLst>
          </p:cNvPr>
          <p:cNvCxnSpPr>
            <a:cxnSpLocks/>
          </p:cNvCxnSpPr>
          <p:nvPr/>
        </p:nvCxnSpPr>
        <p:spPr>
          <a:xfrm>
            <a:off x="2002281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66540F-A3F6-B842-3E44-85D0D0772C06}"/>
              </a:ext>
            </a:extLst>
          </p:cNvPr>
          <p:cNvCxnSpPr>
            <a:cxnSpLocks/>
          </p:cNvCxnSpPr>
          <p:nvPr/>
        </p:nvCxnSpPr>
        <p:spPr>
          <a:xfrm>
            <a:off x="2429001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D5F85B-5854-353D-03AB-47E36F6833A1}"/>
              </a:ext>
            </a:extLst>
          </p:cNvPr>
          <p:cNvCxnSpPr>
            <a:cxnSpLocks/>
          </p:cNvCxnSpPr>
          <p:nvPr/>
        </p:nvCxnSpPr>
        <p:spPr>
          <a:xfrm>
            <a:off x="2847700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951ADC-0B11-AEC9-C94D-44C327F962C9}"/>
              </a:ext>
            </a:extLst>
          </p:cNvPr>
          <p:cNvCxnSpPr>
            <a:cxnSpLocks/>
          </p:cNvCxnSpPr>
          <p:nvPr/>
        </p:nvCxnSpPr>
        <p:spPr>
          <a:xfrm>
            <a:off x="3274420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883744-F131-F3B2-82EC-67E94E57E1DD}"/>
              </a:ext>
            </a:extLst>
          </p:cNvPr>
          <p:cNvCxnSpPr>
            <a:cxnSpLocks/>
          </p:cNvCxnSpPr>
          <p:nvPr/>
        </p:nvCxnSpPr>
        <p:spPr>
          <a:xfrm>
            <a:off x="3667452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65A701-11BA-6062-EA96-0ECA5D12197F}"/>
              </a:ext>
            </a:extLst>
          </p:cNvPr>
          <p:cNvCxnSpPr>
            <a:cxnSpLocks/>
          </p:cNvCxnSpPr>
          <p:nvPr/>
        </p:nvCxnSpPr>
        <p:spPr>
          <a:xfrm>
            <a:off x="4094172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0BBB03-9798-50B2-2427-02DFA9D6524B}"/>
              </a:ext>
            </a:extLst>
          </p:cNvPr>
          <p:cNvCxnSpPr>
            <a:cxnSpLocks/>
          </p:cNvCxnSpPr>
          <p:nvPr/>
        </p:nvCxnSpPr>
        <p:spPr>
          <a:xfrm>
            <a:off x="4512871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8A4F99-CBF8-D150-422D-B2DFC631B173}"/>
              </a:ext>
            </a:extLst>
          </p:cNvPr>
          <p:cNvCxnSpPr>
            <a:cxnSpLocks/>
          </p:cNvCxnSpPr>
          <p:nvPr/>
        </p:nvCxnSpPr>
        <p:spPr>
          <a:xfrm>
            <a:off x="4939591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B55A16-4744-D15A-A57C-B86855B246A6}"/>
              </a:ext>
            </a:extLst>
          </p:cNvPr>
          <p:cNvCxnSpPr>
            <a:cxnSpLocks/>
          </p:cNvCxnSpPr>
          <p:nvPr/>
        </p:nvCxnSpPr>
        <p:spPr>
          <a:xfrm>
            <a:off x="5345456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E4554F-0D9A-C699-5E30-D6F3A8F17CFC}"/>
              </a:ext>
            </a:extLst>
          </p:cNvPr>
          <p:cNvCxnSpPr>
            <a:cxnSpLocks/>
          </p:cNvCxnSpPr>
          <p:nvPr/>
        </p:nvCxnSpPr>
        <p:spPr>
          <a:xfrm>
            <a:off x="5772176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A73F47-F775-66A5-AD3F-72F77D06B8F5}"/>
              </a:ext>
            </a:extLst>
          </p:cNvPr>
          <p:cNvCxnSpPr>
            <a:cxnSpLocks/>
          </p:cNvCxnSpPr>
          <p:nvPr/>
        </p:nvCxnSpPr>
        <p:spPr>
          <a:xfrm>
            <a:off x="6190875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43D7C50-A71C-4508-7BD8-798B50480FB2}"/>
              </a:ext>
            </a:extLst>
          </p:cNvPr>
          <p:cNvCxnSpPr>
            <a:cxnSpLocks/>
          </p:cNvCxnSpPr>
          <p:nvPr/>
        </p:nvCxnSpPr>
        <p:spPr>
          <a:xfrm>
            <a:off x="6617595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4177467-48C3-F96F-7870-7858C2C6BC91}"/>
              </a:ext>
            </a:extLst>
          </p:cNvPr>
          <p:cNvSpPr txBox="1"/>
          <p:nvPr/>
        </p:nvSpPr>
        <p:spPr>
          <a:xfrm>
            <a:off x="297810" y="60701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07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8F2EE9-08F8-B096-1031-4126B182A5A8}"/>
              </a:ext>
            </a:extLst>
          </p:cNvPr>
          <p:cNvSpPr txBox="1"/>
          <p:nvPr/>
        </p:nvSpPr>
        <p:spPr>
          <a:xfrm>
            <a:off x="714908" y="60701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08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CF74F6-52EB-4F20-8B9B-F9C3CFC8A5AE}"/>
              </a:ext>
            </a:extLst>
          </p:cNvPr>
          <p:cNvSpPr txBox="1"/>
          <p:nvPr/>
        </p:nvSpPr>
        <p:spPr>
          <a:xfrm>
            <a:off x="1157666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09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4E1211-3A7E-C6F4-697A-BA0079D3364F}"/>
              </a:ext>
            </a:extLst>
          </p:cNvPr>
          <p:cNvSpPr txBox="1"/>
          <p:nvPr/>
        </p:nvSpPr>
        <p:spPr>
          <a:xfrm>
            <a:off x="1581983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0E484-B66B-FFF8-A0D2-70014CF6F419}"/>
              </a:ext>
            </a:extLst>
          </p:cNvPr>
          <p:cNvSpPr txBox="1"/>
          <p:nvPr/>
        </p:nvSpPr>
        <p:spPr>
          <a:xfrm>
            <a:off x="2015919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49F07F-9D9B-29B1-3D87-F765440B4144}"/>
              </a:ext>
            </a:extLst>
          </p:cNvPr>
          <p:cNvSpPr txBox="1"/>
          <p:nvPr/>
        </p:nvSpPr>
        <p:spPr>
          <a:xfrm>
            <a:off x="2430617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420E59-FA9E-379F-6C5E-8664BBC6FD60}"/>
              </a:ext>
            </a:extLst>
          </p:cNvPr>
          <p:cNvSpPr txBox="1"/>
          <p:nvPr/>
        </p:nvSpPr>
        <p:spPr>
          <a:xfrm>
            <a:off x="2842087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22B91B-4B70-CC4B-B454-938BCFF61B07}"/>
              </a:ext>
            </a:extLst>
          </p:cNvPr>
          <p:cNvSpPr txBox="1"/>
          <p:nvPr/>
        </p:nvSpPr>
        <p:spPr>
          <a:xfrm>
            <a:off x="3236720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D730B3-BE37-8710-B13A-01F05FE30AD3}"/>
              </a:ext>
            </a:extLst>
          </p:cNvPr>
          <p:cNvSpPr txBox="1"/>
          <p:nvPr/>
        </p:nvSpPr>
        <p:spPr>
          <a:xfrm>
            <a:off x="3676283" y="60667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21E3A5-5568-AE97-BE60-43D697E9165F}"/>
              </a:ext>
            </a:extLst>
          </p:cNvPr>
          <p:cNvSpPr txBox="1"/>
          <p:nvPr/>
        </p:nvSpPr>
        <p:spPr>
          <a:xfrm>
            <a:off x="4093381" y="60667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879C6B-8CB3-7B95-F05E-6ECD8C99AC37}"/>
              </a:ext>
            </a:extLst>
          </p:cNvPr>
          <p:cNvSpPr txBox="1"/>
          <p:nvPr/>
        </p:nvSpPr>
        <p:spPr>
          <a:xfrm>
            <a:off x="4536139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687115-4E9D-8206-3B8A-7DD75528559D}"/>
              </a:ext>
            </a:extLst>
          </p:cNvPr>
          <p:cNvSpPr txBox="1"/>
          <p:nvPr/>
        </p:nvSpPr>
        <p:spPr>
          <a:xfrm>
            <a:off x="4960456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7F7479-2DEA-89D9-037E-C59843A248A2}"/>
              </a:ext>
            </a:extLst>
          </p:cNvPr>
          <p:cNvSpPr txBox="1"/>
          <p:nvPr/>
        </p:nvSpPr>
        <p:spPr>
          <a:xfrm>
            <a:off x="5394392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972EB0-6817-FD66-4B29-B73072FB5537}"/>
              </a:ext>
            </a:extLst>
          </p:cNvPr>
          <p:cNvSpPr txBox="1"/>
          <p:nvPr/>
        </p:nvSpPr>
        <p:spPr>
          <a:xfrm>
            <a:off x="5809090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A71D90-8BDE-5D14-665C-14F368684592}"/>
              </a:ext>
            </a:extLst>
          </p:cNvPr>
          <p:cNvSpPr txBox="1"/>
          <p:nvPr/>
        </p:nvSpPr>
        <p:spPr>
          <a:xfrm>
            <a:off x="6220560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DC1A20-E6E2-5CC2-102F-6517E18E4A4F}"/>
              </a:ext>
            </a:extLst>
          </p:cNvPr>
          <p:cNvSpPr txBox="1"/>
          <p:nvPr/>
        </p:nvSpPr>
        <p:spPr>
          <a:xfrm>
            <a:off x="6615193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CB661E-49C1-2B57-8DDE-7FAFAF1F0D9F}"/>
              </a:ext>
            </a:extLst>
          </p:cNvPr>
          <p:cNvSpPr/>
          <p:nvPr/>
        </p:nvSpPr>
        <p:spPr>
          <a:xfrm>
            <a:off x="545661" y="2158046"/>
            <a:ext cx="2310049" cy="39463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SHA-3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E17624-94E4-330C-F770-6F535142964F}"/>
              </a:ext>
            </a:extLst>
          </p:cNvPr>
          <p:cNvSpPr/>
          <p:nvPr/>
        </p:nvSpPr>
        <p:spPr>
          <a:xfrm>
            <a:off x="2848492" y="3032898"/>
            <a:ext cx="2617650" cy="39463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CAESAR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0B12BA9-BF74-CEDA-EFA0-1C751BA6B5C2}"/>
              </a:ext>
            </a:extLst>
          </p:cNvPr>
          <p:cNvSpPr/>
          <p:nvPr/>
        </p:nvSpPr>
        <p:spPr>
          <a:xfrm>
            <a:off x="4508879" y="3944862"/>
            <a:ext cx="2691119" cy="394630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Post-Quantum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E635D1-6267-3937-2EF9-CB4271594CDD}"/>
              </a:ext>
            </a:extLst>
          </p:cNvPr>
          <p:cNvSpPr/>
          <p:nvPr/>
        </p:nvSpPr>
        <p:spPr>
          <a:xfrm>
            <a:off x="5205106" y="4856827"/>
            <a:ext cx="1994893" cy="39463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Lightweight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E568301-D4F5-054F-3E4C-892BC251B04F}"/>
              </a:ext>
            </a:extLst>
          </p:cNvPr>
          <p:cNvSpPr txBox="1"/>
          <p:nvPr/>
        </p:nvSpPr>
        <p:spPr>
          <a:xfrm>
            <a:off x="743015" y="3814709"/>
            <a:ext cx="355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0C25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69 Public Key Post Quantum Cryptography Schemes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704D9E-BE98-74E5-318E-A2CF3B2EDDFF}"/>
              </a:ext>
            </a:extLst>
          </p:cNvPr>
          <p:cNvSpPr txBox="1"/>
          <p:nvPr/>
        </p:nvSpPr>
        <p:spPr>
          <a:xfrm>
            <a:off x="1308788" y="4754271"/>
            <a:ext cx="375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0C25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56 Lightweight authenticated ciphers &amp; hash functions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53435B-A879-E8F3-07AE-EBB919D76384}"/>
              </a:ext>
            </a:extLst>
          </p:cNvPr>
          <p:cNvSpPr txBox="1"/>
          <p:nvPr/>
        </p:nvSpPr>
        <p:spPr>
          <a:xfrm>
            <a:off x="-453159" y="2908647"/>
            <a:ext cx="355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57 authenticated ciphers</a:t>
            </a:r>
          </a:p>
          <a:p>
            <a:pPr algn="ctr"/>
            <a:r>
              <a:rPr lang="en-US" b="1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➝</a:t>
            </a:r>
            <a:r>
              <a:rPr lang="en-US" b="1" dirty="0">
                <a:solidFill>
                  <a:srgbClr val="6C2A9E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n-US" b="1" dirty="0">
                <a:solidFill>
                  <a:srgbClr val="4141A0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multiple winners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BB16DC-D79D-2D37-D767-4ADE53375FFB}"/>
              </a:ext>
            </a:extLst>
          </p:cNvPr>
          <p:cNvSpPr/>
          <p:nvPr/>
        </p:nvSpPr>
        <p:spPr>
          <a:xfrm>
            <a:off x="5114666" y="1966024"/>
            <a:ext cx="408650" cy="253567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9D891A-0612-03A1-1932-F57B5B75359E}"/>
              </a:ext>
            </a:extLst>
          </p:cNvPr>
          <p:cNvSpPr/>
          <p:nvPr/>
        </p:nvSpPr>
        <p:spPr>
          <a:xfrm>
            <a:off x="5117283" y="2314664"/>
            <a:ext cx="408650" cy="253567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B3D598-AEE1-CCB3-FFA0-654C5B0FB566}"/>
              </a:ext>
            </a:extLst>
          </p:cNvPr>
          <p:cNvSpPr txBox="1"/>
          <p:nvPr/>
        </p:nvSpPr>
        <p:spPr>
          <a:xfrm>
            <a:off x="5520531" y="1912759"/>
            <a:ext cx="134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Completed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1C2EF6F-A56A-F547-8CA1-C9E8CC64AB0B}"/>
              </a:ext>
            </a:extLst>
          </p:cNvPr>
          <p:cNvSpPr txBox="1"/>
          <p:nvPr/>
        </p:nvSpPr>
        <p:spPr>
          <a:xfrm>
            <a:off x="5528539" y="2254268"/>
            <a:ext cx="1405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 Progress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3A7A4A7-68F5-C85F-21E0-9D0F1AF01FEA}"/>
              </a:ext>
            </a:extLst>
          </p:cNvPr>
          <p:cNvSpPr txBox="1"/>
          <p:nvPr/>
        </p:nvSpPr>
        <p:spPr>
          <a:xfrm>
            <a:off x="101403" y="1858904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2007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3A761A-37CF-1F33-13AA-D5E4358BEA4A}"/>
              </a:ext>
            </a:extLst>
          </p:cNvPr>
          <p:cNvSpPr txBox="1"/>
          <p:nvPr/>
        </p:nvSpPr>
        <p:spPr>
          <a:xfrm>
            <a:off x="1989424" y="1848521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2012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D5E1264-45A3-66E3-99B3-11F90161B468}"/>
              </a:ext>
            </a:extLst>
          </p:cNvPr>
          <p:cNvSpPr txBox="1"/>
          <p:nvPr/>
        </p:nvSpPr>
        <p:spPr>
          <a:xfrm>
            <a:off x="2412226" y="2731614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2013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1CA0ADA-9F7C-CF44-16D6-EE335EA2CA37}"/>
              </a:ext>
            </a:extLst>
          </p:cNvPr>
          <p:cNvSpPr txBox="1"/>
          <p:nvPr/>
        </p:nvSpPr>
        <p:spPr>
          <a:xfrm>
            <a:off x="4615795" y="2730051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2019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570F677-1B04-A6A9-4859-AA91787A0A3A}"/>
              </a:ext>
            </a:extLst>
          </p:cNvPr>
          <p:cNvSpPr txBox="1"/>
          <p:nvPr/>
        </p:nvSpPr>
        <p:spPr>
          <a:xfrm>
            <a:off x="4190892" y="3628366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XII.2016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A75A52F-F323-CB7F-FD90-D627E3007D0A}"/>
              </a:ext>
            </a:extLst>
          </p:cNvPr>
          <p:cNvSpPr txBox="1"/>
          <p:nvPr/>
        </p:nvSpPr>
        <p:spPr>
          <a:xfrm>
            <a:off x="4712283" y="4564177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2018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3946518-54FC-35A8-0C2C-EFC0C2442C82}"/>
              </a:ext>
            </a:extLst>
          </p:cNvPr>
          <p:cNvSpPr txBox="1"/>
          <p:nvPr/>
        </p:nvSpPr>
        <p:spPr>
          <a:xfrm>
            <a:off x="7661366" y="6053520"/>
            <a:ext cx="701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Year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8E9BA6-8BD1-3E29-CDB5-0FF2898C4366}"/>
              </a:ext>
            </a:extLst>
          </p:cNvPr>
          <p:cNvSpPr txBox="1"/>
          <p:nvPr/>
        </p:nvSpPr>
        <p:spPr>
          <a:xfrm>
            <a:off x="-1" y="6510266"/>
            <a:ext cx="53943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333333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Kris Gaj, Implementation and Benchmarking of Round 2 Candidates in the NIST Post-Quantum Cryptography Standardization Process Using FPGAs, NIST Seminars, Oct 2020.</a:t>
            </a:r>
            <a:endParaRPr lang="en-US" sz="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6CCEA2-F8CE-CF70-7A8E-66AC4DECF437}"/>
              </a:ext>
            </a:extLst>
          </p:cNvPr>
          <p:cNvSpPr txBox="1"/>
          <p:nvPr/>
        </p:nvSpPr>
        <p:spPr>
          <a:xfrm>
            <a:off x="6320678" y="3630043"/>
            <a:ext cx="134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TBD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E24F5CD-AF18-B7EF-7B57-39230E1E3C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603" y="813590"/>
            <a:ext cx="10317117" cy="580672"/>
          </a:xfrm>
        </p:spPr>
        <p:txBody>
          <a:bodyPr/>
          <a:lstStyle/>
          <a:p>
            <a:r>
              <a:rPr lang="en-US" dirty="0"/>
              <a:t>Post Quantum Cryptography Competition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10ACD-B48F-83E9-ECC7-446D6FC515ED}"/>
              </a:ext>
            </a:extLst>
          </p:cNvPr>
          <p:cNvSpPr txBox="1"/>
          <p:nvPr/>
        </p:nvSpPr>
        <p:spPr>
          <a:xfrm>
            <a:off x="-833359" y="1343173"/>
            <a:ext cx="355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51 hash functions</a:t>
            </a:r>
          </a:p>
          <a:p>
            <a:pPr algn="ctr"/>
            <a:r>
              <a:rPr lang="en-US" b="1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➝</a:t>
            </a:r>
            <a:r>
              <a:rPr lang="en-US" b="1" dirty="0">
                <a:solidFill>
                  <a:srgbClr val="6C2A9E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n-US" b="1" dirty="0">
                <a:solidFill>
                  <a:srgbClr val="4141A0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 winner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1DB170-9F3C-86FB-8B09-6BCFE702CE0D}"/>
              </a:ext>
            </a:extLst>
          </p:cNvPr>
          <p:cNvSpPr txBox="1"/>
          <p:nvPr/>
        </p:nvSpPr>
        <p:spPr>
          <a:xfrm>
            <a:off x="7029065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37E3E7-7929-3CFF-F31F-2FE465B1E09C}"/>
              </a:ext>
            </a:extLst>
          </p:cNvPr>
          <p:cNvCxnSpPr>
            <a:cxnSpLocks/>
          </p:cNvCxnSpPr>
          <p:nvPr/>
        </p:nvCxnSpPr>
        <p:spPr>
          <a:xfrm>
            <a:off x="7029065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953E7F2-354F-9373-081C-3D0F2A490AF5}"/>
              </a:ext>
            </a:extLst>
          </p:cNvPr>
          <p:cNvSpPr txBox="1"/>
          <p:nvPr/>
        </p:nvSpPr>
        <p:spPr>
          <a:xfrm>
            <a:off x="6368998" y="4567231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834371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D925A-7E49-D383-93AA-CDB77CC805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4D605-C562-55BB-FD19-EE106E6006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9143" indent="0" algn="just">
              <a:buNone/>
            </a:pPr>
            <a:r>
              <a:rPr lang="en-US" sz="1100" b="1" dirty="0"/>
              <a:t>[AAB+20] </a:t>
            </a:r>
            <a:r>
              <a:rPr lang="en-US" sz="1100" dirty="0"/>
              <a:t>Carlos Aguilar Melchor, Nicolas Aragon, Slim </a:t>
            </a:r>
            <a:r>
              <a:rPr lang="en-US" sz="1100" dirty="0" err="1"/>
              <a:t>Bettaieb</a:t>
            </a:r>
            <a:r>
              <a:rPr lang="en-US" sz="1100" dirty="0"/>
              <a:t>, </a:t>
            </a:r>
            <a:r>
              <a:rPr lang="en-US" sz="1100" dirty="0" err="1"/>
              <a:t>Loïc</a:t>
            </a:r>
            <a:r>
              <a:rPr lang="en-US" sz="1100" dirty="0"/>
              <a:t> </a:t>
            </a:r>
            <a:r>
              <a:rPr lang="en-US" sz="1100" dirty="0" err="1"/>
              <a:t>Bidoux</a:t>
            </a:r>
            <a:r>
              <a:rPr lang="en-US" sz="1100" dirty="0"/>
              <a:t>, Olivier </a:t>
            </a:r>
            <a:r>
              <a:rPr lang="en-US" sz="1100" dirty="0" err="1"/>
              <a:t>Blazy</a:t>
            </a:r>
            <a:r>
              <a:rPr lang="en-US" sz="1100" dirty="0"/>
              <a:t>, Jean-Christophe </a:t>
            </a:r>
            <a:r>
              <a:rPr lang="en-US" sz="1100" dirty="0" err="1"/>
              <a:t>Deneuville</a:t>
            </a:r>
            <a:r>
              <a:rPr lang="en-US" sz="1100" dirty="0"/>
              <a:t>, Philippe Gaborit, Edoardo Persichetti, Gilles </a:t>
            </a:r>
            <a:r>
              <a:rPr lang="en-US" sz="1100" dirty="0" err="1"/>
              <a:t>Zémor</a:t>
            </a:r>
            <a:r>
              <a:rPr lang="en-US" sz="1100" dirty="0"/>
              <a:t>, and </a:t>
            </a:r>
            <a:r>
              <a:rPr lang="en-US" sz="1100" dirty="0" err="1"/>
              <a:t>Jurjen</a:t>
            </a:r>
            <a:r>
              <a:rPr lang="en-US" sz="1100" dirty="0"/>
              <a:t> Bos. HQC. Technical report, National Institute of Standards and Technology, 2020. available at https://pqc-hqc.org/doc/hqc-specification_2021-06-06.pdf</a:t>
            </a:r>
          </a:p>
          <a:p>
            <a:pPr marL="9143" indent="0" algn="just">
              <a:buNone/>
            </a:pPr>
            <a:r>
              <a:rPr lang="en-US" sz="1100" b="1" dirty="0"/>
              <a:t>[MDD+22] </a:t>
            </a:r>
            <a:r>
              <a:rPr lang="en-US" sz="1100" dirty="0"/>
              <a:t>Carlos Aguilar-Melchor, Jean-Christophe </a:t>
            </a:r>
            <a:r>
              <a:rPr lang="en-US" sz="1100" dirty="0" err="1"/>
              <a:t>Deneuville</a:t>
            </a:r>
            <a:r>
              <a:rPr lang="en-US" sz="1100" dirty="0"/>
              <a:t>, Arnaud Dion, James Howe, Romain </a:t>
            </a:r>
            <a:r>
              <a:rPr lang="en-US" sz="1100" dirty="0" err="1"/>
              <a:t>Malmain</a:t>
            </a:r>
            <a:r>
              <a:rPr lang="en-US" sz="1100" dirty="0"/>
              <a:t>, Vincent </a:t>
            </a:r>
            <a:r>
              <a:rPr lang="en-US" sz="1100" dirty="0" err="1"/>
              <a:t>Migliore</a:t>
            </a:r>
            <a:r>
              <a:rPr lang="en-US" sz="1100" dirty="0"/>
              <a:t>, Mamuri Nawan, and Kashif Nawaz. Towards automating cryptographic hardware implementations: a case study of </a:t>
            </a:r>
            <a:r>
              <a:rPr lang="en-US" sz="1100" dirty="0" err="1"/>
              <a:t>hqc</a:t>
            </a:r>
            <a:r>
              <a:rPr lang="en-US" sz="1100" dirty="0"/>
              <a:t>. Cryptology </a:t>
            </a:r>
            <a:r>
              <a:rPr lang="en-US" sz="1100" dirty="0" err="1"/>
              <a:t>ePrint</a:t>
            </a:r>
            <a:r>
              <a:rPr lang="en-US" sz="1100" dirty="0"/>
              <a:t> Archive, Paper 2022/1425, 2022. </a:t>
            </a:r>
            <a:r>
              <a:rPr lang="en-US" sz="1100" dirty="0">
                <a:hlinkClick r:id="rId2"/>
              </a:rPr>
              <a:t>https://eprint.iacr.org/2022/1425</a:t>
            </a:r>
            <a:r>
              <a:rPr lang="en-US" sz="1100" dirty="0"/>
              <a:t>.</a:t>
            </a:r>
          </a:p>
          <a:p>
            <a:pPr marL="9143" indent="0" algn="just">
              <a:buNone/>
            </a:pPr>
            <a:r>
              <a:rPr lang="en-US" sz="1100" b="1" i="0" dirty="0">
                <a:effectLst/>
              </a:rPr>
              <a:t>[CCD+22] </a:t>
            </a:r>
            <a:r>
              <a:rPr lang="en-US" sz="1100" b="0" i="0" dirty="0">
                <a:effectLst/>
              </a:rPr>
              <a:t>Po-Jen Chen, Tung Chou, Sanjay Deshpande, Norman Lahr, Ruben Niederhagen, Jakub Szefer, and Wen Wang. Complete and improved FPGA implementation of Classic </a:t>
            </a:r>
            <a:r>
              <a:rPr lang="en-US" sz="1100" dirty="0" err="1"/>
              <a:t>M</a:t>
            </a:r>
            <a:r>
              <a:rPr lang="en-US" sz="1100" b="0" i="0" dirty="0" err="1">
                <a:effectLst/>
              </a:rPr>
              <a:t>celiece</a:t>
            </a:r>
            <a:r>
              <a:rPr lang="en-US" sz="1100" b="0" i="0" dirty="0">
                <a:effectLst/>
              </a:rPr>
              <a:t>. IACR Transactions on Cryptographic Hardware</a:t>
            </a:r>
            <a:r>
              <a:rPr lang="en-US" sz="1100" dirty="0"/>
              <a:t> </a:t>
            </a:r>
            <a:r>
              <a:rPr lang="en-US" sz="1100" b="0" i="0" dirty="0">
                <a:effectLst/>
              </a:rPr>
              <a:t>and Embedded Systems, 2022(3), 2022.</a:t>
            </a:r>
          </a:p>
          <a:p>
            <a:pPr marL="9143" indent="0" algn="just">
              <a:buNone/>
            </a:pPr>
            <a:r>
              <a:rPr lang="en-US" sz="1100" b="1" i="0" dirty="0">
                <a:effectLst/>
              </a:rPr>
              <a:t>[</a:t>
            </a:r>
            <a:r>
              <a:rPr lang="en-US" sz="1100" b="1" dirty="0"/>
              <a:t>RBCGG21</a:t>
            </a:r>
            <a:r>
              <a:rPr lang="en-US" sz="1100" b="1" i="0" dirty="0">
                <a:effectLst/>
              </a:rPr>
              <a:t>] </a:t>
            </a:r>
            <a:r>
              <a:rPr lang="en-US" sz="1100" b="0" i="0" dirty="0">
                <a:effectLst/>
              </a:rPr>
              <a:t>Jan Richter-</a:t>
            </a:r>
            <a:r>
              <a:rPr lang="en-US" sz="1100" b="0" i="0" dirty="0" err="1">
                <a:effectLst/>
              </a:rPr>
              <a:t>Brockmann</a:t>
            </a:r>
            <a:r>
              <a:rPr lang="en-US" sz="1100" b="0" i="0" dirty="0">
                <a:effectLst/>
              </a:rPr>
              <a:t>, Ming-Shing Chen, Santosh Ghosh, and Tim </a:t>
            </a:r>
            <a:r>
              <a:rPr lang="en-US" sz="1100" b="0" i="0" dirty="0" err="1">
                <a:effectLst/>
              </a:rPr>
              <a:t>Güneysu</a:t>
            </a:r>
            <a:r>
              <a:rPr lang="en-US" sz="1100" b="0" i="0" dirty="0">
                <a:effectLst/>
              </a:rPr>
              <a:t>. Racing bike: Improved polynomial multiplication and inversion in hardware. IACR Transactions on Cryptographic Hardware and Embedded Systems, 2022(1):557–588, Nov. 2021.</a:t>
            </a:r>
          </a:p>
          <a:p>
            <a:pPr marL="9143" indent="0">
              <a:buNone/>
            </a:pPr>
            <a:r>
              <a:rPr lang="en-US" sz="1100" b="1" i="0" dirty="0">
                <a:effectLst/>
              </a:rPr>
              <a:t>[GHJ+22] </a:t>
            </a:r>
            <a:r>
              <a:rPr lang="en-US" sz="1100" b="0" i="0" dirty="0">
                <a:effectLst/>
              </a:rPr>
              <a:t>Qian Guo, Clemens </a:t>
            </a:r>
            <a:r>
              <a:rPr lang="en-US" sz="1100" b="0" i="0" dirty="0" err="1">
                <a:effectLst/>
              </a:rPr>
              <a:t>Hlauschek</a:t>
            </a:r>
            <a:r>
              <a:rPr lang="en-US" sz="1100" b="0" i="0" dirty="0">
                <a:effectLst/>
              </a:rPr>
              <a:t>, Thomas Johansson, Norman Lahr, Alexander Nilsson, and Robin Leander </a:t>
            </a:r>
            <a:r>
              <a:rPr lang="en-US" sz="1100" b="0" i="0" dirty="0" err="1">
                <a:effectLst/>
              </a:rPr>
              <a:t>Schröder</a:t>
            </a:r>
            <a:r>
              <a:rPr lang="en-US" sz="1100" b="0" i="0" dirty="0">
                <a:effectLst/>
              </a:rPr>
              <a:t>. Don’t reject this: Key-recovery timing attacks due to rejection-sampling in </a:t>
            </a:r>
            <a:r>
              <a:rPr lang="en-US" sz="1100" b="0" i="0" dirty="0" err="1">
                <a:effectLst/>
              </a:rPr>
              <a:t>hqc</a:t>
            </a:r>
            <a:r>
              <a:rPr lang="en-US" sz="1100" b="0" i="0" dirty="0">
                <a:effectLst/>
              </a:rPr>
              <a:t> and bike. IACR Transactions on Cryptographic Hardware and Embedded Systems, 2022, Issue 3:223–263, 2022.</a:t>
            </a:r>
          </a:p>
          <a:p>
            <a:pPr marL="9143" indent="0" algn="just">
              <a:buNone/>
            </a:pPr>
            <a:r>
              <a:rPr lang="en-US" sz="11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[HWCW19]</a:t>
            </a:r>
            <a:r>
              <a:rPr lang="en-US" sz="11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11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Jingwei</a:t>
            </a:r>
            <a:r>
              <a:rPr lang="en-US" sz="11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Hu, Wen Wang, Ray C.C. Cheung, and </a:t>
            </a:r>
            <a:r>
              <a:rPr lang="en-US" sz="11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Huaxiong</a:t>
            </a:r>
            <a:r>
              <a:rPr lang="en-US" sz="11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Wang. Optimized polynomial multiplier over commutative rings on </a:t>
            </a:r>
            <a:r>
              <a:rPr lang="en-US" sz="11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fpgas</a:t>
            </a:r>
            <a:r>
              <a:rPr lang="en-US" sz="11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 A case study on bike. In 2019 International Conference on Field-Programmable Technology (ICFPT), pages 231–234, 2019.</a:t>
            </a:r>
          </a:p>
          <a:p>
            <a:pPr marL="9143" indent="0" algn="just">
              <a:buNone/>
            </a:pPr>
            <a:r>
              <a:rPr lang="en-US" sz="1100" dirty="0"/>
              <a:t>[</a:t>
            </a:r>
            <a:r>
              <a:rPr lang="en-US" sz="1100" b="1" dirty="0"/>
              <a:t>ZZY+21] </a:t>
            </a:r>
            <a:r>
              <a:rPr lang="en-US" sz="1100" dirty="0"/>
              <a:t>Zhong, Han-Sen &amp; Deng, Yu-Hao &amp; Qin, Jian &amp; Wang, Hui &amp; Chen, Ming-</a:t>
            </a:r>
            <a:r>
              <a:rPr lang="en-US" sz="1100" dirty="0" err="1"/>
              <a:t>cheng</a:t>
            </a:r>
            <a:r>
              <a:rPr lang="en-US" sz="1100" dirty="0"/>
              <a:t> &amp; Peng, Li-Chao &amp; Luo, Yi-Han &amp; Wu, Dian &amp; Gong, Si-</a:t>
            </a:r>
            <a:r>
              <a:rPr lang="en-US" sz="1100" dirty="0" err="1"/>
              <a:t>Qiu</a:t>
            </a:r>
            <a:r>
              <a:rPr lang="en-US" sz="1100" dirty="0"/>
              <a:t> &amp; </a:t>
            </a:r>
            <a:r>
              <a:rPr lang="en-US" sz="1100" dirty="0" err="1"/>
              <a:t>Su</a:t>
            </a:r>
            <a:r>
              <a:rPr lang="en-US" sz="1100" dirty="0"/>
              <a:t>, Hao &amp; Hu, Yi &amp; Hu, Peng &amp; Yang, Xiao-Yan &amp; Zhang, </a:t>
            </a:r>
            <a:r>
              <a:rPr lang="en-US" sz="1100" dirty="0" err="1"/>
              <a:t>Weijun</a:t>
            </a:r>
            <a:r>
              <a:rPr lang="en-US" sz="1100" dirty="0"/>
              <a:t> &amp; Li, Hao &amp; Yuxuan, Li &amp; Jiang, Xiao &amp; Gan, Lin &amp; Yang, </a:t>
            </a:r>
            <a:r>
              <a:rPr lang="en-US" sz="1100" dirty="0" err="1"/>
              <a:t>Guangwen</a:t>
            </a:r>
            <a:r>
              <a:rPr lang="en-US" sz="1100" dirty="0"/>
              <a:t> &amp; Pan, Jian-Wei. (2021). Phase-Programmable Gaussian Boson Sampling Using Stimulated Squeezed Light</a:t>
            </a:r>
          </a:p>
          <a:p>
            <a:pPr marL="9143" indent="0" algn="just">
              <a:buNone/>
            </a:pPr>
            <a:r>
              <a:rPr lang="en-US" sz="1100" b="1" dirty="0"/>
              <a:t>[SEN21] </a:t>
            </a:r>
            <a:r>
              <a:rPr lang="en-US" sz="1100" dirty="0" err="1"/>
              <a:t>Sendrier</a:t>
            </a:r>
            <a:r>
              <a:rPr lang="en-US" sz="1100" dirty="0"/>
              <a:t>, Nicolas</a:t>
            </a:r>
            <a:r>
              <a:rPr lang="en-US" sz="1100" b="1" dirty="0"/>
              <a:t>, </a:t>
            </a:r>
            <a:r>
              <a:rPr lang="en-US" sz="1100" dirty="0"/>
              <a:t>Secure sampling of constant-weight words – application to bike. Cryptology </a:t>
            </a:r>
            <a:r>
              <a:rPr lang="en-US" sz="1100" dirty="0" err="1"/>
              <a:t>ePrint</a:t>
            </a:r>
            <a:r>
              <a:rPr lang="en-US" sz="1100" dirty="0"/>
              <a:t> Archive, Paper 2021/1631 (2021), </a:t>
            </a:r>
            <a:r>
              <a:rPr lang="en-US" sz="1100" dirty="0">
                <a:hlinkClick r:id="rId3"/>
              </a:rPr>
              <a:t>https://eprint.iacr.org/2021/1631.pdf</a:t>
            </a:r>
            <a:endParaRPr lang="en-US" sz="1100" dirty="0"/>
          </a:p>
          <a:p>
            <a:pPr marL="9143" indent="0" algn="just">
              <a:buNone/>
            </a:pPr>
            <a:r>
              <a:rPr lang="en-US" sz="1100" b="1" dirty="0"/>
              <a:t>[SFW21] </a:t>
            </a:r>
            <a:r>
              <a:rPr lang="en-US" sz="1100" dirty="0"/>
              <a:t>Schöffel, Maximilian, Feldmann, Johannes, </a:t>
            </a:r>
            <a:r>
              <a:rPr lang="en-US" sz="1100" dirty="0" err="1"/>
              <a:t>Wehn</a:t>
            </a:r>
            <a:r>
              <a:rPr lang="en-US" sz="1100" dirty="0"/>
              <a:t>, Norbert. (2023). Code-based Cryptography in IoT: A HW/SW Co-Design of HQC. 10.48550/arXiv.2301.04888. </a:t>
            </a:r>
          </a:p>
          <a:p>
            <a:pPr marL="9143" indent="0" algn="just">
              <a:buNone/>
            </a:pPr>
            <a:endParaRPr lang="en-US" sz="1100" dirty="0"/>
          </a:p>
          <a:p>
            <a:pPr marL="9143" indent="0" algn="just">
              <a:buNone/>
            </a:pPr>
            <a:r>
              <a:rPr lang="en-US" sz="1100" dirty="0"/>
              <a:t>. </a:t>
            </a:r>
          </a:p>
          <a:p>
            <a:pPr marL="9143" indent="0" algn="just">
              <a:buNone/>
            </a:pPr>
            <a:endParaRPr lang="en-US" sz="1100" dirty="0"/>
          </a:p>
          <a:p>
            <a:pPr marL="9143" indent="0" algn="just">
              <a:buNone/>
            </a:pPr>
            <a:endParaRPr lang="en-US" sz="1100" b="0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9143" indent="0">
              <a:buNone/>
            </a:pPr>
            <a:endParaRPr lang="en-US" sz="1100" b="0" i="0" dirty="0">
              <a:effectLst/>
            </a:endParaRPr>
          </a:p>
          <a:p>
            <a:pPr marL="9143" indent="0" algn="just">
              <a:buNone/>
            </a:pPr>
            <a:endParaRPr lang="en-US" sz="1100" b="0" i="0" dirty="0">
              <a:effectLst/>
            </a:endParaRPr>
          </a:p>
          <a:p>
            <a:pPr marL="9143" indent="0" algn="just">
              <a:buNone/>
            </a:pPr>
            <a:endParaRPr lang="en-US" sz="1100" dirty="0"/>
          </a:p>
          <a:p>
            <a:pPr marL="9143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10504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08F458-D58B-9A32-6FBE-502632050C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A60DBBC-AB36-43CF-A9FC-D4C46C9363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603" y="1552159"/>
            <a:ext cx="10767403" cy="1776701"/>
          </a:xfrm>
        </p:spPr>
        <p:txBody>
          <a:bodyPr/>
          <a:lstStyle/>
          <a:p>
            <a:r>
              <a:rPr lang="en-US" dirty="0"/>
              <a:t>First (hand-tailored) hardware implementations of HQC Key Encapsulation Mechanism parameterizable at compile-time across all parameter sets.</a:t>
            </a:r>
          </a:p>
          <a:p>
            <a:r>
              <a:rPr lang="en-US" dirty="0"/>
              <a:t>HQC can be a competitive candidate when optimized hardware is developed. 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1BC08-B630-AA59-F680-8074FFF126DE}"/>
              </a:ext>
            </a:extLst>
          </p:cNvPr>
          <p:cNvSpPr txBox="1"/>
          <p:nvPr/>
        </p:nvSpPr>
        <p:spPr>
          <a:xfrm>
            <a:off x="4705234" y="3034463"/>
            <a:ext cx="27815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286DC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Thank you!</a:t>
            </a:r>
          </a:p>
          <a:p>
            <a:r>
              <a:rPr lang="en-US" sz="4000" dirty="0">
                <a:solidFill>
                  <a:srgbClr val="286DC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Questions?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1F9229-308A-CCC3-530C-502E7FC7C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741" y="4545260"/>
            <a:ext cx="1258516" cy="1258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A76139-9945-383E-90D9-609CC414F3E8}"/>
              </a:ext>
            </a:extLst>
          </p:cNvPr>
          <p:cNvSpPr txBox="1"/>
          <p:nvPr/>
        </p:nvSpPr>
        <p:spPr>
          <a:xfrm>
            <a:off x="5336367" y="5803776"/>
            <a:ext cx="16578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Link to the code base</a:t>
            </a:r>
          </a:p>
        </p:txBody>
      </p:sp>
    </p:spTree>
    <p:extLst>
      <p:ext uri="{BB962C8B-B14F-4D97-AF65-F5344CB8AC3E}">
        <p14:creationId xmlns:p14="http://schemas.microsoft.com/office/powerpoint/2010/main" val="4126009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45BF1F-2028-C800-3450-88A766D17B1B}"/>
              </a:ext>
            </a:extLst>
          </p:cNvPr>
          <p:cNvCxnSpPr>
            <a:cxnSpLocks/>
          </p:cNvCxnSpPr>
          <p:nvPr/>
        </p:nvCxnSpPr>
        <p:spPr>
          <a:xfrm>
            <a:off x="102894" y="5966106"/>
            <a:ext cx="7626744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B3A3EB-E36A-3A9C-EF53-35C39EB309B3}"/>
              </a:ext>
            </a:extLst>
          </p:cNvPr>
          <p:cNvCxnSpPr>
            <a:cxnSpLocks/>
          </p:cNvCxnSpPr>
          <p:nvPr/>
        </p:nvCxnSpPr>
        <p:spPr>
          <a:xfrm>
            <a:off x="324277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789D96-8B89-4ECD-6B1F-BB82541E12B0}"/>
              </a:ext>
            </a:extLst>
          </p:cNvPr>
          <p:cNvCxnSpPr>
            <a:cxnSpLocks/>
          </p:cNvCxnSpPr>
          <p:nvPr/>
        </p:nvCxnSpPr>
        <p:spPr>
          <a:xfrm>
            <a:off x="750997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02457D-53A1-3677-8D43-F5D67100C27F}"/>
              </a:ext>
            </a:extLst>
          </p:cNvPr>
          <p:cNvCxnSpPr>
            <a:cxnSpLocks/>
          </p:cNvCxnSpPr>
          <p:nvPr/>
        </p:nvCxnSpPr>
        <p:spPr>
          <a:xfrm>
            <a:off x="1169696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5D8D12-F86A-FC36-810B-9C97A1B737BD}"/>
              </a:ext>
            </a:extLst>
          </p:cNvPr>
          <p:cNvCxnSpPr>
            <a:cxnSpLocks/>
          </p:cNvCxnSpPr>
          <p:nvPr/>
        </p:nvCxnSpPr>
        <p:spPr>
          <a:xfrm>
            <a:off x="1596416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36B2C-02BD-4E87-D622-27DF8967E474}"/>
              </a:ext>
            </a:extLst>
          </p:cNvPr>
          <p:cNvCxnSpPr>
            <a:cxnSpLocks/>
          </p:cNvCxnSpPr>
          <p:nvPr/>
        </p:nvCxnSpPr>
        <p:spPr>
          <a:xfrm>
            <a:off x="2002281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66540F-A3F6-B842-3E44-85D0D0772C06}"/>
              </a:ext>
            </a:extLst>
          </p:cNvPr>
          <p:cNvCxnSpPr>
            <a:cxnSpLocks/>
          </p:cNvCxnSpPr>
          <p:nvPr/>
        </p:nvCxnSpPr>
        <p:spPr>
          <a:xfrm>
            <a:off x="2429001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D5F85B-5854-353D-03AB-47E36F6833A1}"/>
              </a:ext>
            </a:extLst>
          </p:cNvPr>
          <p:cNvCxnSpPr>
            <a:cxnSpLocks/>
          </p:cNvCxnSpPr>
          <p:nvPr/>
        </p:nvCxnSpPr>
        <p:spPr>
          <a:xfrm>
            <a:off x="2847700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951ADC-0B11-AEC9-C94D-44C327F962C9}"/>
              </a:ext>
            </a:extLst>
          </p:cNvPr>
          <p:cNvCxnSpPr>
            <a:cxnSpLocks/>
          </p:cNvCxnSpPr>
          <p:nvPr/>
        </p:nvCxnSpPr>
        <p:spPr>
          <a:xfrm>
            <a:off x="3274420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883744-F131-F3B2-82EC-67E94E57E1DD}"/>
              </a:ext>
            </a:extLst>
          </p:cNvPr>
          <p:cNvCxnSpPr>
            <a:cxnSpLocks/>
          </p:cNvCxnSpPr>
          <p:nvPr/>
        </p:nvCxnSpPr>
        <p:spPr>
          <a:xfrm>
            <a:off x="3667452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65A701-11BA-6062-EA96-0ECA5D12197F}"/>
              </a:ext>
            </a:extLst>
          </p:cNvPr>
          <p:cNvCxnSpPr>
            <a:cxnSpLocks/>
          </p:cNvCxnSpPr>
          <p:nvPr/>
        </p:nvCxnSpPr>
        <p:spPr>
          <a:xfrm>
            <a:off x="4094172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0BBB03-9798-50B2-2427-02DFA9D6524B}"/>
              </a:ext>
            </a:extLst>
          </p:cNvPr>
          <p:cNvCxnSpPr>
            <a:cxnSpLocks/>
          </p:cNvCxnSpPr>
          <p:nvPr/>
        </p:nvCxnSpPr>
        <p:spPr>
          <a:xfrm>
            <a:off x="4512871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8A4F99-CBF8-D150-422D-B2DFC631B173}"/>
              </a:ext>
            </a:extLst>
          </p:cNvPr>
          <p:cNvCxnSpPr>
            <a:cxnSpLocks/>
          </p:cNvCxnSpPr>
          <p:nvPr/>
        </p:nvCxnSpPr>
        <p:spPr>
          <a:xfrm>
            <a:off x="4939591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B55A16-4744-D15A-A57C-B86855B246A6}"/>
              </a:ext>
            </a:extLst>
          </p:cNvPr>
          <p:cNvCxnSpPr>
            <a:cxnSpLocks/>
          </p:cNvCxnSpPr>
          <p:nvPr/>
        </p:nvCxnSpPr>
        <p:spPr>
          <a:xfrm>
            <a:off x="5345456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E4554F-0D9A-C699-5E30-D6F3A8F17CFC}"/>
              </a:ext>
            </a:extLst>
          </p:cNvPr>
          <p:cNvCxnSpPr>
            <a:cxnSpLocks/>
          </p:cNvCxnSpPr>
          <p:nvPr/>
        </p:nvCxnSpPr>
        <p:spPr>
          <a:xfrm>
            <a:off x="5772176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A73F47-F775-66A5-AD3F-72F77D06B8F5}"/>
              </a:ext>
            </a:extLst>
          </p:cNvPr>
          <p:cNvCxnSpPr>
            <a:cxnSpLocks/>
          </p:cNvCxnSpPr>
          <p:nvPr/>
        </p:nvCxnSpPr>
        <p:spPr>
          <a:xfrm>
            <a:off x="6190875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43D7C50-A71C-4508-7BD8-798B50480FB2}"/>
              </a:ext>
            </a:extLst>
          </p:cNvPr>
          <p:cNvCxnSpPr>
            <a:cxnSpLocks/>
          </p:cNvCxnSpPr>
          <p:nvPr/>
        </p:nvCxnSpPr>
        <p:spPr>
          <a:xfrm>
            <a:off x="6617595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4177467-48C3-F96F-7870-7858C2C6BC91}"/>
              </a:ext>
            </a:extLst>
          </p:cNvPr>
          <p:cNvSpPr txBox="1"/>
          <p:nvPr/>
        </p:nvSpPr>
        <p:spPr>
          <a:xfrm>
            <a:off x="297810" y="60701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07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8F2EE9-08F8-B096-1031-4126B182A5A8}"/>
              </a:ext>
            </a:extLst>
          </p:cNvPr>
          <p:cNvSpPr txBox="1"/>
          <p:nvPr/>
        </p:nvSpPr>
        <p:spPr>
          <a:xfrm>
            <a:off x="714908" y="60701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08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CF74F6-52EB-4F20-8B9B-F9C3CFC8A5AE}"/>
              </a:ext>
            </a:extLst>
          </p:cNvPr>
          <p:cNvSpPr txBox="1"/>
          <p:nvPr/>
        </p:nvSpPr>
        <p:spPr>
          <a:xfrm>
            <a:off x="1157666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09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4E1211-3A7E-C6F4-697A-BA0079D3364F}"/>
              </a:ext>
            </a:extLst>
          </p:cNvPr>
          <p:cNvSpPr txBox="1"/>
          <p:nvPr/>
        </p:nvSpPr>
        <p:spPr>
          <a:xfrm>
            <a:off x="1581983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0E484-B66B-FFF8-A0D2-70014CF6F419}"/>
              </a:ext>
            </a:extLst>
          </p:cNvPr>
          <p:cNvSpPr txBox="1"/>
          <p:nvPr/>
        </p:nvSpPr>
        <p:spPr>
          <a:xfrm>
            <a:off x="2015919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49F07F-9D9B-29B1-3D87-F765440B4144}"/>
              </a:ext>
            </a:extLst>
          </p:cNvPr>
          <p:cNvSpPr txBox="1"/>
          <p:nvPr/>
        </p:nvSpPr>
        <p:spPr>
          <a:xfrm>
            <a:off x="2430617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420E59-FA9E-379F-6C5E-8664BBC6FD60}"/>
              </a:ext>
            </a:extLst>
          </p:cNvPr>
          <p:cNvSpPr txBox="1"/>
          <p:nvPr/>
        </p:nvSpPr>
        <p:spPr>
          <a:xfrm>
            <a:off x="2842087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22B91B-4B70-CC4B-B454-938BCFF61B07}"/>
              </a:ext>
            </a:extLst>
          </p:cNvPr>
          <p:cNvSpPr txBox="1"/>
          <p:nvPr/>
        </p:nvSpPr>
        <p:spPr>
          <a:xfrm>
            <a:off x="3236720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D730B3-BE37-8710-B13A-01F05FE30AD3}"/>
              </a:ext>
            </a:extLst>
          </p:cNvPr>
          <p:cNvSpPr txBox="1"/>
          <p:nvPr/>
        </p:nvSpPr>
        <p:spPr>
          <a:xfrm>
            <a:off x="3676283" y="60667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21E3A5-5568-AE97-BE60-43D697E9165F}"/>
              </a:ext>
            </a:extLst>
          </p:cNvPr>
          <p:cNvSpPr txBox="1"/>
          <p:nvPr/>
        </p:nvSpPr>
        <p:spPr>
          <a:xfrm>
            <a:off x="4093381" y="60667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879C6B-8CB3-7B95-F05E-6ECD8C99AC37}"/>
              </a:ext>
            </a:extLst>
          </p:cNvPr>
          <p:cNvSpPr txBox="1"/>
          <p:nvPr/>
        </p:nvSpPr>
        <p:spPr>
          <a:xfrm>
            <a:off x="4536139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687115-4E9D-8206-3B8A-7DD75528559D}"/>
              </a:ext>
            </a:extLst>
          </p:cNvPr>
          <p:cNvSpPr txBox="1"/>
          <p:nvPr/>
        </p:nvSpPr>
        <p:spPr>
          <a:xfrm>
            <a:off x="4960456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7F7479-2DEA-89D9-037E-C59843A248A2}"/>
              </a:ext>
            </a:extLst>
          </p:cNvPr>
          <p:cNvSpPr txBox="1"/>
          <p:nvPr/>
        </p:nvSpPr>
        <p:spPr>
          <a:xfrm>
            <a:off x="5394392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972EB0-6817-FD66-4B29-B73072FB5537}"/>
              </a:ext>
            </a:extLst>
          </p:cNvPr>
          <p:cNvSpPr txBox="1"/>
          <p:nvPr/>
        </p:nvSpPr>
        <p:spPr>
          <a:xfrm>
            <a:off x="5809090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A71D90-8BDE-5D14-665C-14F368684592}"/>
              </a:ext>
            </a:extLst>
          </p:cNvPr>
          <p:cNvSpPr txBox="1"/>
          <p:nvPr/>
        </p:nvSpPr>
        <p:spPr>
          <a:xfrm>
            <a:off x="6220560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DC1A20-E6E2-5CC2-102F-6517E18E4A4F}"/>
              </a:ext>
            </a:extLst>
          </p:cNvPr>
          <p:cNvSpPr txBox="1"/>
          <p:nvPr/>
        </p:nvSpPr>
        <p:spPr>
          <a:xfrm>
            <a:off x="6615193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CB661E-49C1-2B57-8DDE-7FAFAF1F0D9F}"/>
              </a:ext>
            </a:extLst>
          </p:cNvPr>
          <p:cNvSpPr/>
          <p:nvPr/>
        </p:nvSpPr>
        <p:spPr>
          <a:xfrm>
            <a:off x="545661" y="2158046"/>
            <a:ext cx="2310049" cy="39463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SHA-3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E17624-94E4-330C-F770-6F535142964F}"/>
              </a:ext>
            </a:extLst>
          </p:cNvPr>
          <p:cNvSpPr/>
          <p:nvPr/>
        </p:nvSpPr>
        <p:spPr>
          <a:xfrm>
            <a:off x="2848492" y="3032898"/>
            <a:ext cx="2617650" cy="39463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CAESAR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0B12BA9-BF74-CEDA-EFA0-1C751BA6B5C2}"/>
              </a:ext>
            </a:extLst>
          </p:cNvPr>
          <p:cNvSpPr/>
          <p:nvPr/>
        </p:nvSpPr>
        <p:spPr>
          <a:xfrm>
            <a:off x="4508879" y="3944862"/>
            <a:ext cx="2691119" cy="394630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Post-Quantum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E635D1-6267-3937-2EF9-CB4271594CDD}"/>
              </a:ext>
            </a:extLst>
          </p:cNvPr>
          <p:cNvSpPr/>
          <p:nvPr/>
        </p:nvSpPr>
        <p:spPr>
          <a:xfrm>
            <a:off x="5205106" y="4856827"/>
            <a:ext cx="1994893" cy="39463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Lightweight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E568301-D4F5-054F-3E4C-892BC251B04F}"/>
              </a:ext>
            </a:extLst>
          </p:cNvPr>
          <p:cNvSpPr txBox="1"/>
          <p:nvPr/>
        </p:nvSpPr>
        <p:spPr>
          <a:xfrm>
            <a:off x="743015" y="3814709"/>
            <a:ext cx="355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0C25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69 Public Key Post Quantum Cryptography Schemes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704D9E-BE98-74E5-318E-A2CF3B2EDDFF}"/>
              </a:ext>
            </a:extLst>
          </p:cNvPr>
          <p:cNvSpPr txBox="1"/>
          <p:nvPr/>
        </p:nvSpPr>
        <p:spPr>
          <a:xfrm>
            <a:off x="1308788" y="4754271"/>
            <a:ext cx="375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0C25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56 Lightweight authenticated ciphers &amp; hash functions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53435B-A879-E8F3-07AE-EBB919D76384}"/>
              </a:ext>
            </a:extLst>
          </p:cNvPr>
          <p:cNvSpPr txBox="1"/>
          <p:nvPr/>
        </p:nvSpPr>
        <p:spPr>
          <a:xfrm>
            <a:off x="-453159" y="2908647"/>
            <a:ext cx="355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57 authenticated ciphers</a:t>
            </a:r>
          </a:p>
          <a:p>
            <a:pPr algn="ctr"/>
            <a:r>
              <a:rPr lang="en-US" b="1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➝</a:t>
            </a:r>
            <a:r>
              <a:rPr lang="en-US" b="1" dirty="0">
                <a:solidFill>
                  <a:srgbClr val="6C2A9E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n-US" b="1" dirty="0">
                <a:solidFill>
                  <a:srgbClr val="4141A0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multiple winners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BB16DC-D79D-2D37-D767-4ADE53375FFB}"/>
              </a:ext>
            </a:extLst>
          </p:cNvPr>
          <p:cNvSpPr/>
          <p:nvPr/>
        </p:nvSpPr>
        <p:spPr>
          <a:xfrm>
            <a:off x="5114666" y="1966024"/>
            <a:ext cx="408650" cy="253567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9D891A-0612-03A1-1932-F57B5B75359E}"/>
              </a:ext>
            </a:extLst>
          </p:cNvPr>
          <p:cNvSpPr/>
          <p:nvPr/>
        </p:nvSpPr>
        <p:spPr>
          <a:xfrm>
            <a:off x="5117283" y="2314664"/>
            <a:ext cx="408650" cy="253567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B3D598-AEE1-CCB3-FFA0-654C5B0FB566}"/>
              </a:ext>
            </a:extLst>
          </p:cNvPr>
          <p:cNvSpPr txBox="1"/>
          <p:nvPr/>
        </p:nvSpPr>
        <p:spPr>
          <a:xfrm>
            <a:off x="5520531" y="1912759"/>
            <a:ext cx="134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Completed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1C2EF6F-A56A-F547-8CA1-C9E8CC64AB0B}"/>
              </a:ext>
            </a:extLst>
          </p:cNvPr>
          <p:cNvSpPr txBox="1"/>
          <p:nvPr/>
        </p:nvSpPr>
        <p:spPr>
          <a:xfrm>
            <a:off x="5528539" y="2254268"/>
            <a:ext cx="1405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 Progress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3A7A4A7-68F5-C85F-21E0-9D0F1AF01FEA}"/>
              </a:ext>
            </a:extLst>
          </p:cNvPr>
          <p:cNvSpPr txBox="1"/>
          <p:nvPr/>
        </p:nvSpPr>
        <p:spPr>
          <a:xfrm>
            <a:off x="101403" y="1858904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2007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3A761A-37CF-1F33-13AA-D5E4358BEA4A}"/>
              </a:ext>
            </a:extLst>
          </p:cNvPr>
          <p:cNvSpPr txBox="1"/>
          <p:nvPr/>
        </p:nvSpPr>
        <p:spPr>
          <a:xfrm>
            <a:off x="1989424" y="1848521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2012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D5E1264-45A3-66E3-99B3-11F90161B468}"/>
              </a:ext>
            </a:extLst>
          </p:cNvPr>
          <p:cNvSpPr txBox="1"/>
          <p:nvPr/>
        </p:nvSpPr>
        <p:spPr>
          <a:xfrm>
            <a:off x="2412226" y="2731614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2013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1CA0ADA-9F7C-CF44-16D6-EE335EA2CA37}"/>
              </a:ext>
            </a:extLst>
          </p:cNvPr>
          <p:cNvSpPr txBox="1"/>
          <p:nvPr/>
        </p:nvSpPr>
        <p:spPr>
          <a:xfrm>
            <a:off x="4615795" y="2730051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2019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570F677-1B04-A6A9-4859-AA91787A0A3A}"/>
              </a:ext>
            </a:extLst>
          </p:cNvPr>
          <p:cNvSpPr txBox="1"/>
          <p:nvPr/>
        </p:nvSpPr>
        <p:spPr>
          <a:xfrm>
            <a:off x="4190892" y="3628366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XII.2016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A75A52F-F323-CB7F-FD90-D627E3007D0A}"/>
              </a:ext>
            </a:extLst>
          </p:cNvPr>
          <p:cNvSpPr txBox="1"/>
          <p:nvPr/>
        </p:nvSpPr>
        <p:spPr>
          <a:xfrm>
            <a:off x="4712283" y="4564177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2018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3946518-54FC-35A8-0C2C-EFC0C2442C82}"/>
              </a:ext>
            </a:extLst>
          </p:cNvPr>
          <p:cNvSpPr txBox="1"/>
          <p:nvPr/>
        </p:nvSpPr>
        <p:spPr>
          <a:xfrm>
            <a:off x="7661366" y="6053520"/>
            <a:ext cx="701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Year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8E9BA6-8BD1-3E29-CDB5-0FF2898C4366}"/>
              </a:ext>
            </a:extLst>
          </p:cNvPr>
          <p:cNvSpPr txBox="1"/>
          <p:nvPr/>
        </p:nvSpPr>
        <p:spPr>
          <a:xfrm>
            <a:off x="-1" y="6510266"/>
            <a:ext cx="53943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333333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Kris Gaj, Implementation and Benchmarking of Round 2 Candidates in the NIST Post-Quantum Cryptography Standardization Process Using FPGAs, NIST Seminars, Oct 2020.</a:t>
            </a:r>
            <a:endParaRPr lang="en-US" sz="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6CCEA2-F8CE-CF70-7A8E-66AC4DECF437}"/>
              </a:ext>
            </a:extLst>
          </p:cNvPr>
          <p:cNvSpPr txBox="1"/>
          <p:nvPr/>
        </p:nvSpPr>
        <p:spPr>
          <a:xfrm>
            <a:off x="6320678" y="3630043"/>
            <a:ext cx="134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TBD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E24F5CD-AF18-B7EF-7B57-39230E1E3C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603" y="813590"/>
            <a:ext cx="10317117" cy="580672"/>
          </a:xfrm>
        </p:spPr>
        <p:txBody>
          <a:bodyPr/>
          <a:lstStyle/>
          <a:p>
            <a:r>
              <a:rPr lang="en-US" dirty="0"/>
              <a:t>Post Quantum Cryptography Competition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10ACD-B48F-83E9-ECC7-446D6FC515ED}"/>
              </a:ext>
            </a:extLst>
          </p:cNvPr>
          <p:cNvSpPr txBox="1"/>
          <p:nvPr/>
        </p:nvSpPr>
        <p:spPr>
          <a:xfrm>
            <a:off x="-833359" y="1343173"/>
            <a:ext cx="355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51 hash functions</a:t>
            </a:r>
          </a:p>
          <a:p>
            <a:pPr algn="ctr"/>
            <a:r>
              <a:rPr lang="en-US" b="1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➝</a:t>
            </a:r>
            <a:r>
              <a:rPr lang="en-US" b="1" dirty="0">
                <a:solidFill>
                  <a:srgbClr val="6C2A9E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n-US" b="1" dirty="0">
                <a:solidFill>
                  <a:srgbClr val="4141A0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 winner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1DB170-9F3C-86FB-8B09-6BCFE702CE0D}"/>
              </a:ext>
            </a:extLst>
          </p:cNvPr>
          <p:cNvSpPr txBox="1"/>
          <p:nvPr/>
        </p:nvSpPr>
        <p:spPr>
          <a:xfrm>
            <a:off x="7029065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37E3E7-7929-3CFF-F31F-2FE465B1E09C}"/>
              </a:ext>
            </a:extLst>
          </p:cNvPr>
          <p:cNvCxnSpPr>
            <a:cxnSpLocks/>
          </p:cNvCxnSpPr>
          <p:nvPr/>
        </p:nvCxnSpPr>
        <p:spPr>
          <a:xfrm>
            <a:off x="7029065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953E7F2-354F-9373-081C-3D0F2A490AF5}"/>
              </a:ext>
            </a:extLst>
          </p:cNvPr>
          <p:cNvSpPr txBox="1"/>
          <p:nvPr/>
        </p:nvSpPr>
        <p:spPr>
          <a:xfrm>
            <a:off x="6368998" y="4567231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9C784-1BCD-762B-DD02-AE5E0F321B4B}"/>
              </a:ext>
            </a:extLst>
          </p:cNvPr>
          <p:cNvSpPr txBox="1"/>
          <p:nvPr/>
        </p:nvSpPr>
        <p:spPr>
          <a:xfrm>
            <a:off x="7185093" y="3500299"/>
            <a:ext cx="44628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Round 4 announced</a:t>
            </a:r>
          </a:p>
          <a:p>
            <a:pPr algn="ctr"/>
            <a:r>
              <a:rPr lang="en-US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 candidate selected for standardization</a:t>
            </a:r>
          </a:p>
          <a:p>
            <a:pPr algn="ctr"/>
            <a:r>
              <a:rPr lang="en-US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4 candidates will undergo further evaluation </a:t>
            </a:r>
            <a:endParaRPr lang="en-US" sz="1800" dirty="0">
              <a:highlight>
                <a:srgbClr val="FFFFFF"/>
              </a:highligh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86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45BF1F-2028-C800-3450-88A766D17B1B}"/>
              </a:ext>
            </a:extLst>
          </p:cNvPr>
          <p:cNvCxnSpPr>
            <a:cxnSpLocks/>
          </p:cNvCxnSpPr>
          <p:nvPr/>
        </p:nvCxnSpPr>
        <p:spPr>
          <a:xfrm>
            <a:off x="102894" y="5966106"/>
            <a:ext cx="7626744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B3A3EB-E36A-3A9C-EF53-35C39EB309B3}"/>
              </a:ext>
            </a:extLst>
          </p:cNvPr>
          <p:cNvCxnSpPr>
            <a:cxnSpLocks/>
          </p:cNvCxnSpPr>
          <p:nvPr/>
        </p:nvCxnSpPr>
        <p:spPr>
          <a:xfrm>
            <a:off x="324277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789D96-8B89-4ECD-6B1F-BB82541E12B0}"/>
              </a:ext>
            </a:extLst>
          </p:cNvPr>
          <p:cNvCxnSpPr>
            <a:cxnSpLocks/>
          </p:cNvCxnSpPr>
          <p:nvPr/>
        </p:nvCxnSpPr>
        <p:spPr>
          <a:xfrm>
            <a:off x="750997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02457D-53A1-3677-8D43-F5D67100C27F}"/>
              </a:ext>
            </a:extLst>
          </p:cNvPr>
          <p:cNvCxnSpPr>
            <a:cxnSpLocks/>
          </p:cNvCxnSpPr>
          <p:nvPr/>
        </p:nvCxnSpPr>
        <p:spPr>
          <a:xfrm>
            <a:off x="1169696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5D8D12-F86A-FC36-810B-9C97A1B737BD}"/>
              </a:ext>
            </a:extLst>
          </p:cNvPr>
          <p:cNvCxnSpPr>
            <a:cxnSpLocks/>
          </p:cNvCxnSpPr>
          <p:nvPr/>
        </p:nvCxnSpPr>
        <p:spPr>
          <a:xfrm>
            <a:off x="1596416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36B2C-02BD-4E87-D622-27DF8967E474}"/>
              </a:ext>
            </a:extLst>
          </p:cNvPr>
          <p:cNvCxnSpPr>
            <a:cxnSpLocks/>
          </p:cNvCxnSpPr>
          <p:nvPr/>
        </p:nvCxnSpPr>
        <p:spPr>
          <a:xfrm>
            <a:off x="2002281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66540F-A3F6-B842-3E44-85D0D0772C06}"/>
              </a:ext>
            </a:extLst>
          </p:cNvPr>
          <p:cNvCxnSpPr>
            <a:cxnSpLocks/>
          </p:cNvCxnSpPr>
          <p:nvPr/>
        </p:nvCxnSpPr>
        <p:spPr>
          <a:xfrm>
            <a:off x="2429001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D5F85B-5854-353D-03AB-47E36F6833A1}"/>
              </a:ext>
            </a:extLst>
          </p:cNvPr>
          <p:cNvCxnSpPr>
            <a:cxnSpLocks/>
          </p:cNvCxnSpPr>
          <p:nvPr/>
        </p:nvCxnSpPr>
        <p:spPr>
          <a:xfrm>
            <a:off x="2847700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951ADC-0B11-AEC9-C94D-44C327F962C9}"/>
              </a:ext>
            </a:extLst>
          </p:cNvPr>
          <p:cNvCxnSpPr>
            <a:cxnSpLocks/>
          </p:cNvCxnSpPr>
          <p:nvPr/>
        </p:nvCxnSpPr>
        <p:spPr>
          <a:xfrm>
            <a:off x="3274420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883744-F131-F3B2-82EC-67E94E57E1DD}"/>
              </a:ext>
            </a:extLst>
          </p:cNvPr>
          <p:cNvCxnSpPr>
            <a:cxnSpLocks/>
          </p:cNvCxnSpPr>
          <p:nvPr/>
        </p:nvCxnSpPr>
        <p:spPr>
          <a:xfrm>
            <a:off x="3667452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65A701-11BA-6062-EA96-0ECA5D12197F}"/>
              </a:ext>
            </a:extLst>
          </p:cNvPr>
          <p:cNvCxnSpPr>
            <a:cxnSpLocks/>
          </p:cNvCxnSpPr>
          <p:nvPr/>
        </p:nvCxnSpPr>
        <p:spPr>
          <a:xfrm>
            <a:off x="4094172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0BBB03-9798-50B2-2427-02DFA9D6524B}"/>
              </a:ext>
            </a:extLst>
          </p:cNvPr>
          <p:cNvCxnSpPr>
            <a:cxnSpLocks/>
          </p:cNvCxnSpPr>
          <p:nvPr/>
        </p:nvCxnSpPr>
        <p:spPr>
          <a:xfrm>
            <a:off x="4512871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8A4F99-CBF8-D150-422D-B2DFC631B173}"/>
              </a:ext>
            </a:extLst>
          </p:cNvPr>
          <p:cNvCxnSpPr>
            <a:cxnSpLocks/>
          </p:cNvCxnSpPr>
          <p:nvPr/>
        </p:nvCxnSpPr>
        <p:spPr>
          <a:xfrm>
            <a:off x="4939591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B55A16-4744-D15A-A57C-B86855B246A6}"/>
              </a:ext>
            </a:extLst>
          </p:cNvPr>
          <p:cNvCxnSpPr>
            <a:cxnSpLocks/>
          </p:cNvCxnSpPr>
          <p:nvPr/>
        </p:nvCxnSpPr>
        <p:spPr>
          <a:xfrm>
            <a:off x="5345456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E4554F-0D9A-C699-5E30-D6F3A8F17CFC}"/>
              </a:ext>
            </a:extLst>
          </p:cNvPr>
          <p:cNvCxnSpPr>
            <a:cxnSpLocks/>
          </p:cNvCxnSpPr>
          <p:nvPr/>
        </p:nvCxnSpPr>
        <p:spPr>
          <a:xfrm>
            <a:off x="5772176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A73F47-F775-66A5-AD3F-72F77D06B8F5}"/>
              </a:ext>
            </a:extLst>
          </p:cNvPr>
          <p:cNvCxnSpPr>
            <a:cxnSpLocks/>
          </p:cNvCxnSpPr>
          <p:nvPr/>
        </p:nvCxnSpPr>
        <p:spPr>
          <a:xfrm>
            <a:off x="6190875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43D7C50-A71C-4508-7BD8-798B50480FB2}"/>
              </a:ext>
            </a:extLst>
          </p:cNvPr>
          <p:cNvCxnSpPr>
            <a:cxnSpLocks/>
          </p:cNvCxnSpPr>
          <p:nvPr/>
        </p:nvCxnSpPr>
        <p:spPr>
          <a:xfrm>
            <a:off x="6617595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4177467-48C3-F96F-7870-7858C2C6BC91}"/>
              </a:ext>
            </a:extLst>
          </p:cNvPr>
          <p:cNvSpPr txBox="1"/>
          <p:nvPr/>
        </p:nvSpPr>
        <p:spPr>
          <a:xfrm>
            <a:off x="297810" y="60701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07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8F2EE9-08F8-B096-1031-4126B182A5A8}"/>
              </a:ext>
            </a:extLst>
          </p:cNvPr>
          <p:cNvSpPr txBox="1"/>
          <p:nvPr/>
        </p:nvSpPr>
        <p:spPr>
          <a:xfrm>
            <a:off x="714908" y="60701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08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CF74F6-52EB-4F20-8B9B-F9C3CFC8A5AE}"/>
              </a:ext>
            </a:extLst>
          </p:cNvPr>
          <p:cNvSpPr txBox="1"/>
          <p:nvPr/>
        </p:nvSpPr>
        <p:spPr>
          <a:xfrm>
            <a:off x="1157666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09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4E1211-3A7E-C6F4-697A-BA0079D3364F}"/>
              </a:ext>
            </a:extLst>
          </p:cNvPr>
          <p:cNvSpPr txBox="1"/>
          <p:nvPr/>
        </p:nvSpPr>
        <p:spPr>
          <a:xfrm>
            <a:off x="1581983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0E484-B66B-FFF8-A0D2-70014CF6F419}"/>
              </a:ext>
            </a:extLst>
          </p:cNvPr>
          <p:cNvSpPr txBox="1"/>
          <p:nvPr/>
        </p:nvSpPr>
        <p:spPr>
          <a:xfrm>
            <a:off x="2015919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49F07F-9D9B-29B1-3D87-F765440B4144}"/>
              </a:ext>
            </a:extLst>
          </p:cNvPr>
          <p:cNvSpPr txBox="1"/>
          <p:nvPr/>
        </p:nvSpPr>
        <p:spPr>
          <a:xfrm>
            <a:off x="2430617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420E59-FA9E-379F-6C5E-8664BBC6FD60}"/>
              </a:ext>
            </a:extLst>
          </p:cNvPr>
          <p:cNvSpPr txBox="1"/>
          <p:nvPr/>
        </p:nvSpPr>
        <p:spPr>
          <a:xfrm>
            <a:off x="2842087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22B91B-4B70-CC4B-B454-938BCFF61B07}"/>
              </a:ext>
            </a:extLst>
          </p:cNvPr>
          <p:cNvSpPr txBox="1"/>
          <p:nvPr/>
        </p:nvSpPr>
        <p:spPr>
          <a:xfrm>
            <a:off x="3236720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D730B3-BE37-8710-B13A-01F05FE30AD3}"/>
              </a:ext>
            </a:extLst>
          </p:cNvPr>
          <p:cNvSpPr txBox="1"/>
          <p:nvPr/>
        </p:nvSpPr>
        <p:spPr>
          <a:xfrm>
            <a:off x="3676283" y="60667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21E3A5-5568-AE97-BE60-43D697E9165F}"/>
              </a:ext>
            </a:extLst>
          </p:cNvPr>
          <p:cNvSpPr txBox="1"/>
          <p:nvPr/>
        </p:nvSpPr>
        <p:spPr>
          <a:xfrm>
            <a:off x="4093381" y="60667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879C6B-8CB3-7B95-F05E-6ECD8C99AC37}"/>
              </a:ext>
            </a:extLst>
          </p:cNvPr>
          <p:cNvSpPr txBox="1"/>
          <p:nvPr/>
        </p:nvSpPr>
        <p:spPr>
          <a:xfrm>
            <a:off x="4536139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687115-4E9D-8206-3B8A-7DD75528559D}"/>
              </a:ext>
            </a:extLst>
          </p:cNvPr>
          <p:cNvSpPr txBox="1"/>
          <p:nvPr/>
        </p:nvSpPr>
        <p:spPr>
          <a:xfrm>
            <a:off x="4960456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7F7479-2DEA-89D9-037E-C59843A248A2}"/>
              </a:ext>
            </a:extLst>
          </p:cNvPr>
          <p:cNvSpPr txBox="1"/>
          <p:nvPr/>
        </p:nvSpPr>
        <p:spPr>
          <a:xfrm>
            <a:off x="5394392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972EB0-6817-FD66-4B29-B73072FB5537}"/>
              </a:ext>
            </a:extLst>
          </p:cNvPr>
          <p:cNvSpPr txBox="1"/>
          <p:nvPr/>
        </p:nvSpPr>
        <p:spPr>
          <a:xfrm>
            <a:off x="5809090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A71D90-8BDE-5D14-665C-14F368684592}"/>
              </a:ext>
            </a:extLst>
          </p:cNvPr>
          <p:cNvSpPr txBox="1"/>
          <p:nvPr/>
        </p:nvSpPr>
        <p:spPr>
          <a:xfrm>
            <a:off x="6220560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DC1A20-E6E2-5CC2-102F-6517E18E4A4F}"/>
              </a:ext>
            </a:extLst>
          </p:cNvPr>
          <p:cNvSpPr txBox="1"/>
          <p:nvPr/>
        </p:nvSpPr>
        <p:spPr>
          <a:xfrm>
            <a:off x="6615193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CB661E-49C1-2B57-8DDE-7FAFAF1F0D9F}"/>
              </a:ext>
            </a:extLst>
          </p:cNvPr>
          <p:cNvSpPr/>
          <p:nvPr/>
        </p:nvSpPr>
        <p:spPr>
          <a:xfrm>
            <a:off x="545661" y="2158046"/>
            <a:ext cx="2310049" cy="39463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SHA-3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E17624-94E4-330C-F770-6F535142964F}"/>
              </a:ext>
            </a:extLst>
          </p:cNvPr>
          <p:cNvSpPr/>
          <p:nvPr/>
        </p:nvSpPr>
        <p:spPr>
          <a:xfrm>
            <a:off x="2848492" y="3032898"/>
            <a:ext cx="2617650" cy="39463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CAESAR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0B12BA9-BF74-CEDA-EFA0-1C751BA6B5C2}"/>
              </a:ext>
            </a:extLst>
          </p:cNvPr>
          <p:cNvSpPr/>
          <p:nvPr/>
        </p:nvSpPr>
        <p:spPr>
          <a:xfrm>
            <a:off x="4508879" y="3944862"/>
            <a:ext cx="2691119" cy="394630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Post-Quantum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E635D1-6267-3937-2EF9-CB4271594CDD}"/>
              </a:ext>
            </a:extLst>
          </p:cNvPr>
          <p:cNvSpPr/>
          <p:nvPr/>
        </p:nvSpPr>
        <p:spPr>
          <a:xfrm>
            <a:off x="5205106" y="4856827"/>
            <a:ext cx="1994893" cy="39463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Lightweight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E568301-D4F5-054F-3E4C-892BC251B04F}"/>
              </a:ext>
            </a:extLst>
          </p:cNvPr>
          <p:cNvSpPr txBox="1"/>
          <p:nvPr/>
        </p:nvSpPr>
        <p:spPr>
          <a:xfrm>
            <a:off x="743015" y="3814709"/>
            <a:ext cx="355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0C25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69 Public Key Post Quantum Cryptography Schemes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704D9E-BE98-74E5-318E-A2CF3B2EDDFF}"/>
              </a:ext>
            </a:extLst>
          </p:cNvPr>
          <p:cNvSpPr txBox="1"/>
          <p:nvPr/>
        </p:nvSpPr>
        <p:spPr>
          <a:xfrm>
            <a:off x="1308788" y="4754271"/>
            <a:ext cx="375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0C25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56 Lightweight authenticated ciphers &amp; hash functions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53435B-A879-E8F3-07AE-EBB919D76384}"/>
              </a:ext>
            </a:extLst>
          </p:cNvPr>
          <p:cNvSpPr txBox="1"/>
          <p:nvPr/>
        </p:nvSpPr>
        <p:spPr>
          <a:xfrm>
            <a:off x="-453159" y="2908647"/>
            <a:ext cx="355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57 authenticated ciphers</a:t>
            </a:r>
          </a:p>
          <a:p>
            <a:pPr algn="ctr"/>
            <a:r>
              <a:rPr lang="en-US" b="1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➝</a:t>
            </a:r>
            <a:r>
              <a:rPr lang="en-US" b="1" dirty="0">
                <a:solidFill>
                  <a:srgbClr val="6C2A9E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n-US" b="1" dirty="0">
                <a:solidFill>
                  <a:srgbClr val="4141A0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multiple winners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BB16DC-D79D-2D37-D767-4ADE53375FFB}"/>
              </a:ext>
            </a:extLst>
          </p:cNvPr>
          <p:cNvSpPr/>
          <p:nvPr/>
        </p:nvSpPr>
        <p:spPr>
          <a:xfrm>
            <a:off x="5114666" y="1966024"/>
            <a:ext cx="408650" cy="253567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9D891A-0612-03A1-1932-F57B5B75359E}"/>
              </a:ext>
            </a:extLst>
          </p:cNvPr>
          <p:cNvSpPr/>
          <p:nvPr/>
        </p:nvSpPr>
        <p:spPr>
          <a:xfrm>
            <a:off x="5117283" y="2314664"/>
            <a:ext cx="408650" cy="253567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B3D598-AEE1-CCB3-FFA0-654C5B0FB566}"/>
              </a:ext>
            </a:extLst>
          </p:cNvPr>
          <p:cNvSpPr txBox="1"/>
          <p:nvPr/>
        </p:nvSpPr>
        <p:spPr>
          <a:xfrm>
            <a:off x="5520531" y="1912759"/>
            <a:ext cx="134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Completed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1C2EF6F-A56A-F547-8CA1-C9E8CC64AB0B}"/>
              </a:ext>
            </a:extLst>
          </p:cNvPr>
          <p:cNvSpPr txBox="1"/>
          <p:nvPr/>
        </p:nvSpPr>
        <p:spPr>
          <a:xfrm>
            <a:off x="5528539" y="2254268"/>
            <a:ext cx="1405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 Progress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3A7A4A7-68F5-C85F-21E0-9D0F1AF01FEA}"/>
              </a:ext>
            </a:extLst>
          </p:cNvPr>
          <p:cNvSpPr txBox="1"/>
          <p:nvPr/>
        </p:nvSpPr>
        <p:spPr>
          <a:xfrm>
            <a:off x="101403" y="1858904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2007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3A761A-37CF-1F33-13AA-D5E4358BEA4A}"/>
              </a:ext>
            </a:extLst>
          </p:cNvPr>
          <p:cNvSpPr txBox="1"/>
          <p:nvPr/>
        </p:nvSpPr>
        <p:spPr>
          <a:xfrm>
            <a:off x="1989424" y="1848521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2012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D5E1264-45A3-66E3-99B3-11F90161B468}"/>
              </a:ext>
            </a:extLst>
          </p:cNvPr>
          <p:cNvSpPr txBox="1"/>
          <p:nvPr/>
        </p:nvSpPr>
        <p:spPr>
          <a:xfrm>
            <a:off x="2412226" y="2731614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2013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1CA0ADA-9F7C-CF44-16D6-EE335EA2CA37}"/>
              </a:ext>
            </a:extLst>
          </p:cNvPr>
          <p:cNvSpPr txBox="1"/>
          <p:nvPr/>
        </p:nvSpPr>
        <p:spPr>
          <a:xfrm>
            <a:off x="4615795" y="2730051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2019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570F677-1B04-A6A9-4859-AA91787A0A3A}"/>
              </a:ext>
            </a:extLst>
          </p:cNvPr>
          <p:cNvSpPr txBox="1"/>
          <p:nvPr/>
        </p:nvSpPr>
        <p:spPr>
          <a:xfrm>
            <a:off x="4190892" y="3628366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XII.2016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A75A52F-F323-CB7F-FD90-D627E3007D0A}"/>
              </a:ext>
            </a:extLst>
          </p:cNvPr>
          <p:cNvSpPr txBox="1"/>
          <p:nvPr/>
        </p:nvSpPr>
        <p:spPr>
          <a:xfrm>
            <a:off x="4712283" y="4564177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2018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3946518-54FC-35A8-0C2C-EFC0C2442C82}"/>
              </a:ext>
            </a:extLst>
          </p:cNvPr>
          <p:cNvSpPr txBox="1"/>
          <p:nvPr/>
        </p:nvSpPr>
        <p:spPr>
          <a:xfrm>
            <a:off x="7661366" y="6053520"/>
            <a:ext cx="701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Year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8E9BA6-8BD1-3E29-CDB5-0FF2898C4366}"/>
              </a:ext>
            </a:extLst>
          </p:cNvPr>
          <p:cNvSpPr txBox="1"/>
          <p:nvPr/>
        </p:nvSpPr>
        <p:spPr>
          <a:xfrm>
            <a:off x="-1" y="6510266"/>
            <a:ext cx="53943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333333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Kris Gaj, Implementation and Benchmarking of Round 2 Candidates in the NIST Post-Quantum Cryptography Standardization Process Using FPGAs, NIST Seminars, Oct 2020.</a:t>
            </a:r>
            <a:endParaRPr lang="en-US" sz="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6CCEA2-F8CE-CF70-7A8E-66AC4DECF437}"/>
              </a:ext>
            </a:extLst>
          </p:cNvPr>
          <p:cNvSpPr txBox="1"/>
          <p:nvPr/>
        </p:nvSpPr>
        <p:spPr>
          <a:xfrm>
            <a:off x="6320678" y="3630043"/>
            <a:ext cx="134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TBD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E24F5CD-AF18-B7EF-7B57-39230E1E3C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603" y="813590"/>
            <a:ext cx="10317117" cy="580672"/>
          </a:xfrm>
        </p:spPr>
        <p:txBody>
          <a:bodyPr/>
          <a:lstStyle/>
          <a:p>
            <a:r>
              <a:rPr lang="en-US" dirty="0"/>
              <a:t>Post Quantum Cryptography Competition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10ACD-B48F-83E9-ECC7-446D6FC515ED}"/>
              </a:ext>
            </a:extLst>
          </p:cNvPr>
          <p:cNvSpPr txBox="1"/>
          <p:nvPr/>
        </p:nvSpPr>
        <p:spPr>
          <a:xfrm>
            <a:off x="-833359" y="1343173"/>
            <a:ext cx="355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51 hash functions</a:t>
            </a:r>
          </a:p>
          <a:p>
            <a:pPr algn="ctr"/>
            <a:r>
              <a:rPr lang="en-US" b="1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➝</a:t>
            </a:r>
            <a:r>
              <a:rPr lang="en-US" b="1" dirty="0">
                <a:solidFill>
                  <a:srgbClr val="6C2A9E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n-US" b="1" dirty="0">
                <a:solidFill>
                  <a:srgbClr val="4141A0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 winner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1DB170-9F3C-86FB-8B09-6BCFE702CE0D}"/>
              </a:ext>
            </a:extLst>
          </p:cNvPr>
          <p:cNvSpPr txBox="1"/>
          <p:nvPr/>
        </p:nvSpPr>
        <p:spPr>
          <a:xfrm>
            <a:off x="7029065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37E3E7-7929-3CFF-F31F-2FE465B1E09C}"/>
              </a:ext>
            </a:extLst>
          </p:cNvPr>
          <p:cNvCxnSpPr>
            <a:cxnSpLocks/>
          </p:cNvCxnSpPr>
          <p:nvPr/>
        </p:nvCxnSpPr>
        <p:spPr>
          <a:xfrm>
            <a:off x="7029065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953E7F2-354F-9373-081C-3D0F2A490AF5}"/>
              </a:ext>
            </a:extLst>
          </p:cNvPr>
          <p:cNvSpPr txBox="1"/>
          <p:nvPr/>
        </p:nvSpPr>
        <p:spPr>
          <a:xfrm>
            <a:off x="6368998" y="4567231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2023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78ADBE-C45A-1F84-EA63-FFDAC2D2AE8A}"/>
              </a:ext>
            </a:extLst>
          </p:cNvPr>
          <p:cNvCxnSpPr>
            <a:cxnSpLocks/>
          </p:cNvCxnSpPr>
          <p:nvPr/>
        </p:nvCxnSpPr>
        <p:spPr>
          <a:xfrm>
            <a:off x="7548664" y="1928308"/>
            <a:ext cx="0" cy="4037798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B73A1E-4850-E6AC-1992-6918A26E6594}"/>
              </a:ext>
            </a:extLst>
          </p:cNvPr>
          <p:cNvCxnSpPr>
            <a:cxnSpLocks/>
          </p:cNvCxnSpPr>
          <p:nvPr/>
        </p:nvCxnSpPr>
        <p:spPr>
          <a:xfrm flipH="1">
            <a:off x="7199998" y="4118990"/>
            <a:ext cx="461368" cy="0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8AFF41-AA21-A225-1404-0D47DB223A96}"/>
              </a:ext>
            </a:extLst>
          </p:cNvPr>
          <p:cNvCxnSpPr>
            <a:cxnSpLocks/>
          </p:cNvCxnSpPr>
          <p:nvPr/>
        </p:nvCxnSpPr>
        <p:spPr>
          <a:xfrm flipH="1">
            <a:off x="7538725" y="1928308"/>
            <a:ext cx="796893" cy="0"/>
          </a:xfrm>
          <a:prstGeom prst="line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BFC9F49-19F7-DB94-C01C-15042F1061E0}"/>
              </a:ext>
            </a:extLst>
          </p:cNvPr>
          <p:cNvCxnSpPr>
            <a:cxnSpLocks/>
          </p:cNvCxnSpPr>
          <p:nvPr/>
        </p:nvCxnSpPr>
        <p:spPr>
          <a:xfrm flipH="1">
            <a:off x="7538725" y="5966106"/>
            <a:ext cx="796893" cy="0"/>
          </a:xfrm>
          <a:prstGeom prst="line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74DD0B-A82A-9090-14DD-E08457617C5B}"/>
              </a:ext>
            </a:extLst>
          </p:cNvPr>
          <p:cNvCxnSpPr>
            <a:cxnSpLocks/>
          </p:cNvCxnSpPr>
          <p:nvPr/>
        </p:nvCxnSpPr>
        <p:spPr>
          <a:xfrm flipH="1">
            <a:off x="7548664" y="3068626"/>
            <a:ext cx="796893" cy="0"/>
          </a:xfrm>
          <a:prstGeom prst="line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FEE7F4-AAD2-74D0-4F10-B6FE94BA5D9E}"/>
              </a:ext>
            </a:extLst>
          </p:cNvPr>
          <p:cNvCxnSpPr>
            <a:cxnSpLocks/>
          </p:cNvCxnSpPr>
          <p:nvPr/>
        </p:nvCxnSpPr>
        <p:spPr>
          <a:xfrm flipH="1">
            <a:off x="7548664" y="4995385"/>
            <a:ext cx="796893" cy="0"/>
          </a:xfrm>
          <a:prstGeom prst="line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647A1D-BB3D-03D6-B5F8-69BCDB30BC59}"/>
              </a:ext>
            </a:extLst>
          </p:cNvPr>
          <p:cNvCxnSpPr>
            <a:cxnSpLocks/>
          </p:cNvCxnSpPr>
          <p:nvPr/>
        </p:nvCxnSpPr>
        <p:spPr>
          <a:xfrm flipH="1">
            <a:off x="7548664" y="4116895"/>
            <a:ext cx="796893" cy="0"/>
          </a:xfrm>
          <a:prstGeom prst="line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4702B-32AB-7BBE-5CFA-DD82C87EA633}"/>
              </a:ext>
            </a:extLst>
          </p:cNvPr>
          <p:cNvSpPr/>
          <p:nvPr/>
        </p:nvSpPr>
        <p:spPr>
          <a:xfrm>
            <a:off x="8345557" y="1770798"/>
            <a:ext cx="1613443" cy="3267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Hash based Crypto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D5F272-B291-474A-7D02-435CF946E263}"/>
              </a:ext>
            </a:extLst>
          </p:cNvPr>
          <p:cNvSpPr/>
          <p:nvPr/>
        </p:nvSpPr>
        <p:spPr>
          <a:xfrm>
            <a:off x="8342812" y="2866778"/>
            <a:ext cx="1613440" cy="3902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Lattice based Crypto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FD61CA1-027E-4443-3A7E-37E8A409A5BF}"/>
              </a:ext>
            </a:extLst>
          </p:cNvPr>
          <p:cNvSpPr/>
          <p:nvPr/>
        </p:nvSpPr>
        <p:spPr>
          <a:xfrm>
            <a:off x="8335618" y="4820082"/>
            <a:ext cx="1664188" cy="3902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Isogeny based Crypto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4F4C81-6A03-0040-8B5A-C1B697FC738F}"/>
              </a:ext>
            </a:extLst>
          </p:cNvPr>
          <p:cNvSpPr/>
          <p:nvPr/>
        </p:nvSpPr>
        <p:spPr>
          <a:xfrm>
            <a:off x="8335618" y="5808352"/>
            <a:ext cx="1664188" cy="3902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Multivariate Crypto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274726-495D-1479-E8C2-E2E84AA15F97}"/>
              </a:ext>
            </a:extLst>
          </p:cNvPr>
          <p:cNvSpPr/>
          <p:nvPr/>
        </p:nvSpPr>
        <p:spPr>
          <a:xfrm>
            <a:off x="8342812" y="3855048"/>
            <a:ext cx="2157620" cy="464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Code based Crypto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04DF78A-AB6B-C52A-DB22-9686B3F8E6B3}"/>
              </a:ext>
            </a:extLst>
          </p:cNvPr>
          <p:cNvSpPr/>
          <p:nvPr/>
        </p:nvSpPr>
        <p:spPr>
          <a:xfrm>
            <a:off x="-39758" y="1394263"/>
            <a:ext cx="7494253" cy="4991178"/>
          </a:xfrm>
          <a:custGeom>
            <a:avLst/>
            <a:gdLst>
              <a:gd name="connsiteX0" fmla="*/ 49696 w 6987209"/>
              <a:gd name="connsiteY0" fmla="*/ 0 h 4989444"/>
              <a:gd name="connsiteX1" fmla="*/ 6927574 w 6987209"/>
              <a:gd name="connsiteY1" fmla="*/ 0 h 4989444"/>
              <a:gd name="connsiteX2" fmla="*/ 6927574 w 6987209"/>
              <a:gd name="connsiteY2" fmla="*/ 2176670 h 4989444"/>
              <a:gd name="connsiteX3" fmla="*/ 904461 w 6987209"/>
              <a:gd name="connsiteY3" fmla="*/ 2176670 h 4989444"/>
              <a:gd name="connsiteX4" fmla="*/ 904461 w 6987209"/>
              <a:gd name="connsiteY4" fmla="*/ 3210339 h 4989444"/>
              <a:gd name="connsiteX5" fmla="*/ 6987209 w 6987209"/>
              <a:gd name="connsiteY5" fmla="*/ 3210339 h 4989444"/>
              <a:gd name="connsiteX6" fmla="*/ 6987209 w 6987209"/>
              <a:gd name="connsiteY6" fmla="*/ 4989444 h 4989444"/>
              <a:gd name="connsiteX7" fmla="*/ 0 w 6987209"/>
              <a:gd name="connsiteY7" fmla="*/ 4989444 h 4989444"/>
              <a:gd name="connsiteX8" fmla="*/ 49696 w 6987209"/>
              <a:gd name="connsiteY8" fmla="*/ 0 h 498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87209" h="4989444">
                <a:moveTo>
                  <a:pt x="49696" y="0"/>
                </a:moveTo>
                <a:lnTo>
                  <a:pt x="6927574" y="0"/>
                </a:lnTo>
                <a:lnTo>
                  <a:pt x="6927574" y="2176670"/>
                </a:lnTo>
                <a:lnTo>
                  <a:pt x="904461" y="2176670"/>
                </a:lnTo>
                <a:lnTo>
                  <a:pt x="904461" y="3210339"/>
                </a:lnTo>
                <a:lnTo>
                  <a:pt x="6987209" y="3210339"/>
                </a:lnTo>
                <a:lnTo>
                  <a:pt x="6987209" y="4989444"/>
                </a:lnTo>
                <a:lnTo>
                  <a:pt x="0" y="4989444"/>
                </a:lnTo>
                <a:lnTo>
                  <a:pt x="49696" y="0"/>
                </a:lnTo>
                <a:close/>
              </a:path>
            </a:pathLst>
          </a:custGeom>
          <a:solidFill>
            <a:schemeClr val="bg2">
              <a:lumMod val="90000"/>
              <a:alpha val="62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17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45BF1F-2028-C800-3450-88A766D17B1B}"/>
              </a:ext>
            </a:extLst>
          </p:cNvPr>
          <p:cNvCxnSpPr>
            <a:cxnSpLocks/>
          </p:cNvCxnSpPr>
          <p:nvPr/>
        </p:nvCxnSpPr>
        <p:spPr>
          <a:xfrm>
            <a:off x="102894" y="5966106"/>
            <a:ext cx="7626744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B3A3EB-E36A-3A9C-EF53-35C39EB309B3}"/>
              </a:ext>
            </a:extLst>
          </p:cNvPr>
          <p:cNvCxnSpPr>
            <a:cxnSpLocks/>
          </p:cNvCxnSpPr>
          <p:nvPr/>
        </p:nvCxnSpPr>
        <p:spPr>
          <a:xfrm>
            <a:off x="324277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789D96-8B89-4ECD-6B1F-BB82541E12B0}"/>
              </a:ext>
            </a:extLst>
          </p:cNvPr>
          <p:cNvCxnSpPr>
            <a:cxnSpLocks/>
          </p:cNvCxnSpPr>
          <p:nvPr/>
        </p:nvCxnSpPr>
        <p:spPr>
          <a:xfrm>
            <a:off x="750997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02457D-53A1-3677-8D43-F5D67100C27F}"/>
              </a:ext>
            </a:extLst>
          </p:cNvPr>
          <p:cNvCxnSpPr>
            <a:cxnSpLocks/>
          </p:cNvCxnSpPr>
          <p:nvPr/>
        </p:nvCxnSpPr>
        <p:spPr>
          <a:xfrm>
            <a:off x="1169696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5D8D12-F86A-FC36-810B-9C97A1B737BD}"/>
              </a:ext>
            </a:extLst>
          </p:cNvPr>
          <p:cNvCxnSpPr>
            <a:cxnSpLocks/>
          </p:cNvCxnSpPr>
          <p:nvPr/>
        </p:nvCxnSpPr>
        <p:spPr>
          <a:xfrm>
            <a:off x="1596416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36B2C-02BD-4E87-D622-27DF8967E474}"/>
              </a:ext>
            </a:extLst>
          </p:cNvPr>
          <p:cNvCxnSpPr>
            <a:cxnSpLocks/>
          </p:cNvCxnSpPr>
          <p:nvPr/>
        </p:nvCxnSpPr>
        <p:spPr>
          <a:xfrm>
            <a:off x="2002281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66540F-A3F6-B842-3E44-85D0D0772C06}"/>
              </a:ext>
            </a:extLst>
          </p:cNvPr>
          <p:cNvCxnSpPr>
            <a:cxnSpLocks/>
          </p:cNvCxnSpPr>
          <p:nvPr/>
        </p:nvCxnSpPr>
        <p:spPr>
          <a:xfrm>
            <a:off x="2429001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D5F85B-5854-353D-03AB-47E36F6833A1}"/>
              </a:ext>
            </a:extLst>
          </p:cNvPr>
          <p:cNvCxnSpPr>
            <a:cxnSpLocks/>
          </p:cNvCxnSpPr>
          <p:nvPr/>
        </p:nvCxnSpPr>
        <p:spPr>
          <a:xfrm>
            <a:off x="2847700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951ADC-0B11-AEC9-C94D-44C327F962C9}"/>
              </a:ext>
            </a:extLst>
          </p:cNvPr>
          <p:cNvCxnSpPr>
            <a:cxnSpLocks/>
          </p:cNvCxnSpPr>
          <p:nvPr/>
        </p:nvCxnSpPr>
        <p:spPr>
          <a:xfrm>
            <a:off x="3274420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883744-F131-F3B2-82EC-67E94E57E1DD}"/>
              </a:ext>
            </a:extLst>
          </p:cNvPr>
          <p:cNvCxnSpPr>
            <a:cxnSpLocks/>
          </p:cNvCxnSpPr>
          <p:nvPr/>
        </p:nvCxnSpPr>
        <p:spPr>
          <a:xfrm>
            <a:off x="3667452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65A701-11BA-6062-EA96-0ECA5D12197F}"/>
              </a:ext>
            </a:extLst>
          </p:cNvPr>
          <p:cNvCxnSpPr>
            <a:cxnSpLocks/>
          </p:cNvCxnSpPr>
          <p:nvPr/>
        </p:nvCxnSpPr>
        <p:spPr>
          <a:xfrm>
            <a:off x="4094172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0BBB03-9798-50B2-2427-02DFA9D6524B}"/>
              </a:ext>
            </a:extLst>
          </p:cNvPr>
          <p:cNvCxnSpPr>
            <a:cxnSpLocks/>
          </p:cNvCxnSpPr>
          <p:nvPr/>
        </p:nvCxnSpPr>
        <p:spPr>
          <a:xfrm>
            <a:off x="4512871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8A4F99-CBF8-D150-422D-B2DFC631B173}"/>
              </a:ext>
            </a:extLst>
          </p:cNvPr>
          <p:cNvCxnSpPr>
            <a:cxnSpLocks/>
          </p:cNvCxnSpPr>
          <p:nvPr/>
        </p:nvCxnSpPr>
        <p:spPr>
          <a:xfrm>
            <a:off x="4939591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B55A16-4744-D15A-A57C-B86855B246A6}"/>
              </a:ext>
            </a:extLst>
          </p:cNvPr>
          <p:cNvCxnSpPr>
            <a:cxnSpLocks/>
          </p:cNvCxnSpPr>
          <p:nvPr/>
        </p:nvCxnSpPr>
        <p:spPr>
          <a:xfrm>
            <a:off x="5345456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E4554F-0D9A-C699-5E30-D6F3A8F17CFC}"/>
              </a:ext>
            </a:extLst>
          </p:cNvPr>
          <p:cNvCxnSpPr>
            <a:cxnSpLocks/>
          </p:cNvCxnSpPr>
          <p:nvPr/>
        </p:nvCxnSpPr>
        <p:spPr>
          <a:xfrm>
            <a:off x="5772176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A73F47-F775-66A5-AD3F-72F77D06B8F5}"/>
              </a:ext>
            </a:extLst>
          </p:cNvPr>
          <p:cNvCxnSpPr>
            <a:cxnSpLocks/>
          </p:cNvCxnSpPr>
          <p:nvPr/>
        </p:nvCxnSpPr>
        <p:spPr>
          <a:xfrm>
            <a:off x="6190875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43D7C50-A71C-4508-7BD8-798B50480FB2}"/>
              </a:ext>
            </a:extLst>
          </p:cNvPr>
          <p:cNvCxnSpPr>
            <a:cxnSpLocks/>
          </p:cNvCxnSpPr>
          <p:nvPr/>
        </p:nvCxnSpPr>
        <p:spPr>
          <a:xfrm>
            <a:off x="6617595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4177467-48C3-F96F-7870-7858C2C6BC91}"/>
              </a:ext>
            </a:extLst>
          </p:cNvPr>
          <p:cNvSpPr txBox="1"/>
          <p:nvPr/>
        </p:nvSpPr>
        <p:spPr>
          <a:xfrm>
            <a:off x="297810" y="60701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07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8F2EE9-08F8-B096-1031-4126B182A5A8}"/>
              </a:ext>
            </a:extLst>
          </p:cNvPr>
          <p:cNvSpPr txBox="1"/>
          <p:nvPr/>
        </p:nvSpPr>
        <p:spPr>
          <a:xfrm>
            <a:off x="714908" y="60701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08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CF74F6-52EB-4F20-8B9B-F9C3CFC8A5AE}"/>
              </a:ext>
            </a:extLst>
          </p:cNvPr>
          <p:cNvSpPr txBox="1"/>
          <p:nvPr/>
        </p:nvSpPr>
        <p:spPr>
          <a:xfrm>
            <a:off x="1157666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09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4E1211-3A7E-C6F4-697A-BA0079D3364F}"/>
              </a:ext>
            </a:extLst>
          </p:cNvPr>
          <p:cNvSpPr txBox="1"/>
          <p:nvPr/>
        </p:nvSpPr>
        <p:spPr>
          <a:xfrm>
            <a:off x="1581983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0E484-B66B-FFF8-A0D2-70014CF6F419}"/>
              </a:ext>
            </a:extLst>
          </p:cNvPr>
          <p:cNvSpPr txBox="1"/>
          <p:nvPr/>
        </p:nvSpPr>
        <p:spPr>
          <a:xfrm>
            <a:off x="2015919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49F07F-9D9B-29B1-3D87-F765440B4144}"/>
              </a:ext>
            </a:extLst>
          </p:cNvPr>
          <p:cNvSpPr txBox="1"/>
          <p:nvPr/>
        </p:nvSpPr>
        <p:spPr>
          <a:xfrm>
            <a:off x="2430617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420E59-FA9E-379F-6C5E-8664BBC6FD60}"/>
              </a:ext>
            </a:extLst>
          </p:cNvPr>
          <p:cNvSpPr txBox="1"/>
          <p:nvPr/>
        </p:nvSpPr>
        <p:spPr>
          <a:xfrm>
            <a:off x="2842087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22B91B-4B70-CC4B-B454-938BCFF61B07}"/>
              </a:ext>
            </a:extLst>
          </p:cNvPr>
          <p:cNvSpPr txBox="1"/>
          <p:nvPr/>
        </p:nvSpPr>
        <p:spPr>
          <a:xfrm>
            <a:off x="3236720" y="6070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D730B3-BE37-8710-B13A-01F05FE30AD3}"/>
              </a:ext>
            </a:extLst>
          </p:cNvPr>
          <p:cNvSpPr txBox="1"/>
          <p:nvPr/>
        </p:nvSpPr>
        <p:spPr>
          <a:xfrm>
            <a:off x="3676283" y="60667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21E3A5-5568-AE97-BE60-43D697E9165F}"/>
              </a:ext>
            </a:extLst>
          </p:cNvPr>
          <p:cNvSpPr txBox="1"/>
          <p:nvPr/>
        </p:nvSpPr>
        <p:spPr>
          <a:xfrm>
            <a:off x="4093381" y="60667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879C6B-8CB3-7B95-F05E-6ECD8C99AC37}"/>
              </a:ext>
            </a:extLst>
          </p:cNvPr>
          <p:cNvSpPr txBox="1"/>
          <p:nvPr/>
        </p:nvSpPr>
        <p:spPr>
          <a:xfrm>
            <a:off x="4536139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687115-4E9D-8206-3B8A-7DD75528559D}"/>
              </a:ext>
            </a:extLst>
          </p:cNvPr>
          <p:cNvSpPr txBox="1"/>
          <p:nvPr/>
        </p:nvSpPr>
        <p:spPr>
          <a:xfrm>
            <a:off x="4960456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7F7479-2DEA-89D9-037E-C59843A248A2}"/>
              </a:ext>
            </a:extLst>
          </p:cNvPr>
          <p:cNvSpPr txBox="1"/>
          <p:nvPr/>
        </p:nvSpPr>
        <p:spPr>
          <a:xfrm>
            <a:off x="5394392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972EB0-6817-FD66-4B29-B73072FB5537}"/>
              </a:ext>
            </a:extLst>
          </p:cNvPr>
          <p:cNvSpPr txBox="1"/>
          <p:nvPr/>
        </p:nvSpPr>
        <p:spPr>
          <a:xfrm>
            <a:off x="5809090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A71D90-8BDE-5D14-665C-14F368684592}"/>
              </a:ext>
            </a:extLst>
          </p:cNvPr>
          <p:cNvSpPr txBox="1"/>
          <p:nvPr/>
        </p:nvSpPr>
        <p:spPr>
          <a:xfrm>
            <a:off x="6220560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DC1A20-E6E2-5CC2-102F-6517E18E4A4F}"/>
              </a:ext>
            </a:extLst>
          </p:cNvPr>
          <p:cNvSpPr txBox="1"/>
          <p:nvPr/>
        </p:nvSpPr>
        <p:spPr>
          <a:xfrm>
            <a:off x="6615193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CB661E-49C1-2B57-8DDE-7FAFAF1F0D9F}"/>
              </a:ext>
            </a:extLst>
          </p:cNvPr>
          <p:cNvSpPr/>
          <p:nvPr/>
        </p:nvSpPr>
        <p:spPr>
          <a:xfrm>
            <a:off x="545661" y="2158046"/>
            <a:ext cx="2310049" cy="39463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SHA-3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E17624-94E4-330C-F770-6F535142964F}"/>
              </a:ext>
            </a:extLst>
          </p:cNvPr>
          <p:cNvSpPr/>
          <p:nvPr/>
        </p:nvSpPr>
        <p:spPr>
          <a:xfrm>
            <a:off x="2848492" y="3032898"/>
            <a:ext cx="2617650" cy="39463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CAESAR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0B12BA9-BF74-CEDA-EFA0-1C751BA6B5C2}"/>
              </a:ext>
            </a:extLst>
          </p:cNvPr>
          <p:cNvSpPr/>
          <p:nvPr/>
        </p:nvSpPr>
        <p:spPr>
          <a:xfrm>
            <a:off x="4508879" y="3944862"/>
            <a:ext cx="2691119" cy="394630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Post-Quantum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E635D1-6267-3937-2EF9-CB4271594CDD}"/>
              </a:ext>
            </a:extLst>
          </p:cNvPr>
          <p:cNvSpPr/>
          <p:nvPr/>
        </p:nvSpPr>
        <p:spPr>
          <a:xfrm>
            <a:off x="5205106" y="4856827"/>
            <a:ext cx="1994893" cy="39463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Lightweight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E568301-D4F5-054F-3E4C-892BC251B04F}"/>
              </a:ext>
            </a:extLst>
          </p:cNvPr>
          <p:cNvSpPr txBox="1"/>
          <p:nvPr/>
        </p:nvSpPr>
        <p:spPr>
          <a:xfrm>
            <a:off x="743015" y="3814709"/>
            <a:ext cx="355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0C25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69 Public Key Post Quantum Cryptography Schemes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704D9E-BE98-74E5-318E-A2CF3B2EDDFF}"/>
              </a:ext>
            </a:extLst>
          </p:cNvPr>
          <p:cNvSpPr txBox="1"/>
          <p:nvPr/>
        </p:nvSpPr>
        <p:spPr>
          <a:xfrm>
            <a:off x="1308788" y="4754271"/>
            <a:ext cx="375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0C25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56 Lightweight authenticated ciphers &amp; hash functions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53435B-A879-E8F3-07AE-EBB919D76384}"/>
              </a:ext>
            </a:extLst>
          </p:cNvPr>
          <p:cNvSpPr txBox="1"/>
          <p:nvPr/>
        </p:nvSpPr>
        <p:spPr>
          <a:xfrm>
            <a:off x="-453159" y="2908647"/>
            <a:ext cx="355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57 authenticated ciphers</a:t>
            </a:r>
          </a:p>
          <a:p>
            <a:pPr algn="ctr"/>
            <a:r>
              <a:rPr lang="en-US" b="1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➝</a:t>
            </a:r>
            <a:r>
              <a:rPr lang="en-US" b="1" dirty="0">
                <a:solidFill>
                  <a:srgbClr val="6C2A9E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n-US" b="1" dirty="0">
                <a:solidFill>
                  <a:srgbClr val="4141A0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multiple winners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BB16DC-D79D-2D37-D767-4ADE53375FFB}"/>
              </a:ext>
            </a:extLst>
          </p:cNvPr>
          <p:cNvSpPr/>
          <p:nvPr/>
        </p:nvSpPr>
        <p:spPr>
          <a:xfrm>
            <a:off x="5114666" y="1966024"/>
            <a:ext cx="408650" cy="253567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9D891A-0612-03A1-1932-F57B5B75359E}"/>
              </a:ext>
            </a:extLst>
          </p:cNvPr>
          <p:cNvSpPr/>
          <p:nvPr/>
        </p:nvSpPr>
        <p:spPr>
          <a:xfrm>
            <a:off x="5117283" y="2314664"/>
            <a:ext cx="408650" cy="253567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B3D598-AEE1-CCB3-FFA0-654C5B0FB566}"/>
              </a:ext>
            </a:extLst>
          </p:cNvPr>
          <p:cNvSpPr txBox="1"/>
          <p:nvPr/>
        </p:nvSpPr>
        <p:spPr>
          <a:xfrm>
            <a:off x="5520531" y="1912759"/>
            <a:ext cx="134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Completed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1C2EF6F-A56A-F547-8CA1-C9E8CC64AB0B}"/>
              </a:ext>
            </a:extLst>
          </p:cNvPr>
          <p:cNvSpPr txBox="1"/>
          <p:nvPr/>
        </p:nvSpPr>
        <p:spPr>
          <a:xfrm>
            <a:off x="5528539" y="2254268"/>
            <a:ext cx="1405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 Progress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3A7A4A7-68F5-C85F-21E0-9D0F1AF01FEA}"/>
              </a:ext>
            </a:extLst>
          </p:cNvPr>
          <p:cNvSpPr txBox="1"/>
          <p:nvPr/>
        </p:nvSpPr>
        <p:spPr>
          <a:xfrm>
            <a:off x="101403" y="1858904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2007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3A761A-37CF-1F33-13AA-D5E4358BEA4A}"/>
              </a:ext>
            </a:extLst>
          </p:cNvPr>
          <p:cNvSpPr txBox="1"/>
          <p:nvPr/>
        </p:nvSpPr>
        <p:spPr>
          <a:xfrm>
            <a:off x="1989424" y="1848521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2012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D5E1264-45A3-66E3-99B3-11F90161B468}"/>
              </a:ext>
            </a:extLst>
          </p:cNvPr>
          <p:cNvSpPr txBox="1"/>
          <p:nvPr/>
        </p:nvSpPr>
        <p:spPr>
          <a:xfrm>
            <a:off x="2412226" y="2731614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2013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1CA0ADA-9F7C-CF44-16D6-EE335EA2CA37}"/>
              </a:ext>
            </a:extLst>
          </p:cNvPr>
          <p:cNvSpPr txBox="1"/>
          <p:nvPr/>
        </p:nvSpPr>
        <p:spPr>
          <a:xfrm>
            <a:off x="4615795" y="2730051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2019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570F677-1B04-A6A9-4859-AA91787A0A3A}"/>
              </a:ext>
            </a:extLst>
          </p:cNvPr>
          <p:cNvSpPr txBox="1"/>
          <p:nvPr/>
        </p:nvSpPr>
        <p:spPr>
          <a:xfrm>
            <a:off x="4190892" y="3628366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XII.2016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A75A52F-F323-CB7F-FD90-D627E3007D0A}"/>
              </a:ext>
            </a:extLst>
          </p:cNvPr>
          <p:cNvSpPr txBox="1"/>
          <p:nvPr/>
        </p:nvSpPr>
        <p:spPr>
          <a:xfrm>
            <a:off x="4712283" y="4564177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2018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3946518-54FC-35A8-0C2C-EFC0C2442C82}"/>
              </a:ext>
            </a:extLst>
          </p:cNvPr>
          <p:cNvSpPr txBox="1"/>
          <p:nvPr/>
        </p:nvSpPr>
        <p:spPr>
          <a:xfrm>
            <a:off x="7661366" y="6053520"/>
            <a:ext cx="701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Year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8E9BA6-8BD1-3E29-CDB5-0FF2898C4366}"/>
              </a:ext>
            </a:extLst>
          </p:cNvPr>
          <p:cNvSpPr txBox="1"/>
          <p:nvPr/>
        </p:nvSpPr>
        <p:spPr>
          <a:xfrm>
            <a:off x="-1" y="6510266"/>
            <a:ext cx="53943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333333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Kris Gaj, Implementation and Benchmarking of Round 2 Candidates in the NIST Post-Quantum Cryptography Standardization Process Using FPGAs, NIST Seminars, Oct 2020.</a:t>
            </a:r>
            <a:endParaRPr lang="en-US" sz="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6CCEA2-F8CE-CF70-7A8E-66AC4DECF437}"/>
              </a:ext>
            </a:extLst>
          </p:cNvPr>
          <p:cNvSpPr txBox="1"/>
          <p:nvPr/>
        </p:nvSpPr>
        <p:spPr>
          <a:xfrm>
            <a:off x="6320678" y="3630043"/>
            <a:ext cx="134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TBD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E24F5CD-AF18-B7EF-7B57-39230E1E3C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603" y="813590"/>
            <a:ext cx="10317117" cy="580672"/>
          </a:xfrm>
        </p:spPr>
        <p:txBody>
          <a:bodyPr/>
          <a:lstStyle/>
          <a:p>
            <a:r>
              <a:rPr lang="en-US" dirty="0"/>
              <a:t>Post Quantum Cryptography Competition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10ACD-B48F-83E9-ECC7-446D6FC515ED}"/>
              </a:ext>
            </a:extLst>
          </p:cNvPr>
          <p:cNvSpPr txBox="1"/>
          <p:nvPr/>
        </p:nvSpPr>
        <p:spPr>
          <a:xfrm>
            <a:off x="-833359" y="1343173"/>
            <a:ext cx="355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51 hash functions</a:t>
            </a:r>
          </a:p>
          <a:p>
            <a:pPr algn="ctr"/>
            <a:r>
              <a:rPr lang="en-US" b="1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➝</a:t>
            </a:r>
            <a:r>
              <a:rPr lang="en-US" b="1" dirty="0">
                <a:solidFill>
                  <a:srgbClr val="6C2A9E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n-US" b="1" dirty="0">
                <a:solidFill>
                  <a:srgbClr val="4141A0"/>
                </a:solidFill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 winner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1DB170-9F3C-86FB-8B09-6BCFE702CE0D}"/>
              </a:ext>
            </a:extLst>
          </p:cNvPr>
          <p:cNvSpPr txBox="1"/>
          <p:nvPr/>
        </p:nvSpPr>
        <p:spPr>
          <a:xfrm>
            <a:off x="7029065" y="6066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C2A9E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37E3E7-7929-3CFF-F31F-2FE465B1E09C}"/>
              </a:ext>
            </a:extLst>
          </p:cNvPr>
          <p:cNvCxnSpPr>
            <a:cxnSpLocks/>
          </p:cNvCxnSpPr>
          <p:nvPr/>
        </p:nvCxnSpPr>
        <p:spPr>
          <a:xfrm>
            <a:off x="7029065" y="1928308"/>
            <a:ext cx="0" cy="42014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953E7F2-354F-9373-081C-3D0F2A490AF5}"/>
              </a:ext>
            </a:extLst>
          </p:cNvPr>
          <p:cNvSpPr txBox="1"/>
          <p:nvPr/>
        </p:nvSpPr>
        <p:spPr>
          <a:xfrm>
            <a:off x="6368998" y="4567231"/>
            <a:ext cx="1340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FF"/>
                </a:highligh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2023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78ADBE-C45A-1F84-EA63-FFDAC2D2AE8A}"/>
              </a:ext>
            </a:extLst>
          </p:cNvPr>
          <p:cNvCxnSpPr>
            <a:cxnSpLocks/>
          </p:cNvCxnSpPr>
          <p:nvPr/>
        </p:nvCxnSpPr>
        <p:spPr>
          <a:xfrm>
            <a:off x="7548664" y="1928308"/>
            <a:ext cx="0" cy="4037798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B73A1E-4850-E6AC-1992-6918A26E6594}"/>
              </a:ext>
            </a:extLst>
          </p:cNvPr>
          <p:cNvCxnSpPr>
            <a:cxnSpLocks/>
          </p:cNvCxnSpPr>
          <p:nvPr/>
        </p:nvCxnSpPr>
        <p:spPr>
          <a:xfrm flipH="1">
            <a:off x="7199998" y="4118990"/>
            <a:ext cx="461368" cy="0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8AFF41-AA21-A225-1404-0D47DB223A96}"/>
              </a:ext>
            </a:extLst>
          </p:cNvPr>
          <p:cNvCxnSpPr>
            <a:cxnSpLocks/>
          </p:cNvCxnSpPr>
          <p:nvPr/>
        </p:nvCxnSpPr>
        <p:spPr>
          <a:xfrm flipH="1">
            <a:off x="7538725" y="1928308"/>
            <a:ext cx="796893" cy="0"/>
          </a:xfrm>
          <a:prstGeom prst="line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BFC9F49-19F7-DB94-C01C-15042F1061E0}"/>
              </a:ext>
            </a:extLst>
          </p:cNvPr>
          <p:cNvCxnSpPr>
            <a:cxnSpLocks/>
          </p:cNvCxnSpPr>
          <p:nvPr/>
        </p:nvCxnSpPr>
        <p:spPr>
          <a:xfrm flipH="1">
            <a:off x="7538725" y="5966106"/>
            <a:ext cx="796893" cy="0"/>
          </a:xfrm>
          <a:prstGeom prst="line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74DD0B-A82A-9090-14DD-E08457617C5B}"/>
              </a:ext>
            </a:extLst>
          </p:cNvPr>
          <p:cNvCxnSpPr>
            <a:cxnSpLocks/>
          </p:cNvCxnSpPr>
          <p:nvPr/>
        </p:nvCxnSpPr>
        <p:spPr>
          <a:xfrm flipH="1">
            <a:off x="7548664" y="3068626"/>
            <a:ext cx="796893" cy="0"/>
          </a:xfrm>
          <a:prstGeom prst="line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FEE7F4-AAD2-74D0-4F10-B6FE94BA5D9E}"/>
              </a:ext>
            </a:extLst>
          </p:cNvPr>
          <p:cNvCxnSpPr>
            <a:cxnSpLocks/>
          </p:cNvCxnSpPr>
          <p:nvPr/>
        </p:nvCxnSpPr>
        <p:spPr>
          <a:xfrm flipH="1">
            <a:off x="7548664" y="4995385"/>
            <a:ext cx="796893" cy="0"/>
          </a:xfrm>
          <a:prstGeom prst="line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647A1D-BB3D-03D6-B5F8-69BCDB30BC59}"/>
              </a:ext>
            </a:extLst>
          </p:cNvPr>
          <p:cNvCxnSpPr>
            <a:cxnSpLocks/>
          </p:cNvCxnSpPr>
          <p:nvPr/>
        </p:nvCxnSpPr>
        <p:spPr>
          <a:xfrm flipH="1">
            <a:off x="7548664" y="4116895"/>
            <a:ext cx="796893" cy="0"/>
          </a:xfrm>
          <a:prstGeom prst="line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4702B-32AB-7BBE-5CFA-DD82C87EA633}"/>
              </a:ext>
            </a:extLst>
          </p:cNvPr>
          <p:cNvSpPr/>
          <p:nvPr/>
        </p:nvSpPr>
        <p:spPr>
          <a:xfrm>
            <a:off x="8345557" y="1770798"/>
            <a:ext cx="1613443" cy="3267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Hash based Crypto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D5F272-B291-474A-7D02-435CF946E263}"/>
              </a:ext>
            </a:extLst>
          </p:cNvPr>
          <p:cNvSpPr/>
          <p:nvPr/>
        </p:nvSpPr>
        <p:spPr>
          <a:xfrm>
            <a:off x="8342812" y="2866778"/>
            <a:ext cx="1613440" cy="3902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Lattice based Crypto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FD61CA1-027E-4443-3A7E-37E8A409A5BF}"/>
              </a:ext>
            </a:extLst>
          </p:cNvPr>
          <p:cNvSpPr/>
          <p:nvPr/>
        </p:nvSpPr>
        <p:spPr>
          <a:xfrm>
            <a:off x="8335618" y="4820082"/>
            <a:ext cx="1664188" cy="3902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Isogeny based Crypto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4F4C81-6A03-0040-8B5A-C1B697FC738F}"/>
              </a:ext>
            </a:extLst>
          </p:cNvPr>
          <p:cNvSpPr/>
          <p:nvPr/>
        </p:nvSpPr>
        <p:spPr>
          <a:xfrm>
            <a:off x="8335618" y="5808352"/>
            <a:ext cx="1664188" cy="3902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Multivariate Crypto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274726-495D-1479-E8C2-E2E84AA15F97}"/>
              </a:ext>
            </a:extLst>
          </p:cNvPr>
          <p:cNvSpPr/>
          <p:nvPr/>
        </p:nvSpPr>
        <p:spPr>
          <a:xfrm>
            <a:off x="8342812" y="3855048"/>
            <a:ext cx="2157620" cy="464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Code based Crypto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04DF78A-AB6B-C52A-DB22-9686B3F8E6B3}"/>
              </a:ext>
            </a:extLst>
          </p:cNvPr>
          <p:cNvSpPr/>
          <p:nvPr/>
        </p:nvSpPr>
        <p:spPr>
          <a:xfrm>
            <a:off x="-39758" y="1394263"/>
            <a:ext cx="7494253" cy="4991178"/>
          </a:xfrm>
          <a:custGeom>
            <a:avLst/>
            <a:gdLst>
              <a:gd name="connsiteX0" fmla="*/ 49696 w 6987209"/>
              <a:gd name="connsiteY0" fmla="*/ 0 h 4989444"/>
              <a:gd name="connsiteX1" fmla="*/ 6927574 w 6987209"/>
              <a:gd name="connsiteY1" fmla="*/ 0 h 4989444"/>
              <a:gd name="connsiteX2" fmla="*/ 6927574 w 6987209"/>
              <a:gd name="connsiteY2" fmla="*/ 2176670 h 4989444"/>
              <a:gd name="connsiteX3" fmla="*/ 904461 w 6987209"/>
              <a:gd name="connsiteY3" fmla="*/ 2176670 h 4989444"/>
              <a:gd name="connsiteX4" fmla="*/ 904461 w 6987209"/>
              <a:gd name="connsiteY4" fmla="*/ 3210339 h 4989444"/>
              <a:gd name="connsiteX5" fmla="*/ 6987209 w 6987209"/>
              <a:gd name="connsiteY5" fmla="*/ 3210339 h 4989444"/>
              <a:gd name="connsiteX6" fmla="*/ 6987209 w 6987209"/>
              <a:gd name="connsiteY6" fmla="*/ 4989444 h 4989444"/>
              <a:gd name="connsiteX7" fmla="*/ 0 w 6987209"/>
              <a:gd name="connsiteY7" fmla="*/ 4989444 h 4989444"/>
              <a:gd name="connsiteX8" fmla="*/ 49696 w 6987209"/>
              <a:gd name="connsiteY8" fmla="*/ 0 h 498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87209" h="4989444">
                <a:moveTo>
                  <a:pt x="49696" y="0"/>
                </a:moveTo>
                <a:lnTo>
                  <a:pt x="6927574" y="0"/>
                </a:lnTo>
                <a:lnTo>
                  <a:pt x="6927574" y="2176670"/>
                </a:lnTo>
                <a:lnTo>
                  <a:pt x="904461" y="2176670"/>
                </a:lnTo>
                <a:lnTo>
                  <a:pt x="904461" y="3210339"/>
                </a:lnTo>
                <a:lnTo>
                  <a:pt x="6987209" y="3210339"/>
                </a:lnTo>
                <a:lnTo>
                  <a:pt x="6987209" y="4989444"/>
                </a:lnTo>
                <a:lnTo>
                  <a:pt x="0" y="4989444"/>
                </a:lnTo>
                <a:lnTo>
                  <a:pt x="49696" y="0"/>
                </a:lnTo>
                <a:close/>
              </a:path>
            </a:pathLst>
          </a:custGeom>
          <a:solidFill>
            <a:schemeClr val="bg2">
              <a:lumMod val="90000"/>
              <a:alpha val="62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352F511-4FF7-4F91-E822-BFF573C98F92}"/>
              </a:ext>
            </a:extLst>
          </p:cNvPr>
          <p:cNvCxnSpPr>
            <a:cxnSpLocks/>
          </p:cNvCxnSpPr>
          <p:nvPr/>
        </p:nvCxnSpPr>
        <p:spPr>
          <a:xfrm flipH="1">
            <a:off x="10500432" y="3396081"/>
            <a:ext cx="541942" cy="472437"/>
          </a:xfrm>
          <a:prstGeom prst="line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133092B-58F1-1678-2872-DBA03A7519BE}"/>
              </a:ext>
            </a:extLst>
          </p:cNvPr>
          <p:cNvCxnSpPr>
            <a:cxnSpLocks/>
          </p:cNvCxnSpPr>
          <p:nvPr/>
        </p:nvCxnSpPr>
        <p:spPr>
          <a:xfrm flipH="1" flipV="1">
            <a:off x="10490158" y="4306134"/>
            <a:ext cx="541942" cy="397886"/>
          </a:xfrm>
          <a:prstGeom prst="line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01E308F-1290-375F-8209-175054F54C91}"/>
              </a:ext>
            </a:extLst>
          </p:cNvPr>
          <p:cNvSpPr txBox="1"/>
          <p:nvPr/>
        </p:nvSpPr>
        <p:spPr>
          <a:xfrm>
            <a:off x="10125724" y="4649389"/>
            <a:ext cx="26305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HQC</a:t>
            </a:r>
          </a:p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(This Work)</a:t>
            </a:r>
          </a:p>
          <a:p>
            <a:pPr algn="ctr"/>
            <a:endParaRPr lang="en-US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13E4205-CFAC-AFFA-1DD0-1E6613CF5AE5}"/>
              </a:ext>
            </a:extLst>
          </p:cNvPr>
          <p:cNvSpPr txBox="1"/>
          <p:nvPr/>
        </p:nvSpPr>
        <p:spPr>
          <a:xfrm>
            <a:off x="10363919" y="3897691"/>
            <a:ext cx="2630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Bike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5170266-24A2-D9D5-D695-234268DF4277}"/>
              </a:ext>
            </a:extLst>
          </p:cNvPr>
          <p:cNvCxnSpPr>
            <a:cxnSpLocks/>
          </p:cNvCxnSpPr>
          <p:nvPr/>
        </p:nvCxnSpPr>
        <p:spPr>
          <a:xfrm flipH="1">
            <a:off x="10500432" y="4079400"/>
            <a:ext cx="906768" cy="0"/>
          </a:xfrm>
          <a:prstGeom prst="line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809483B-173E-E075-CDC6-284D2693F044}"/>
              </a:ext>
            </a:extLst>
          </p:cNvPr>
          <p:cNvSpPr txBox="1"/>
          <p:nvPr/>
        </p:nvSpPr>
        <p:spPr>
          <a:xfrm>
            <a:off x="10189719" y="2876669"/>
            <a:ext cx="2630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Classic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McEliece</a:t>
            </a:r>
          </a:p>
        </p:txBody>
      </p:sp>
    </p:spTree>
    <p:extLst>
      <p:ext uri="{BB962C8B-B14F-4D97-AF65-F5344CB8AC3E}">
        <p14:creationId xmlns:p14="http://schemas.microsoft.com/office/powerpoint/2010/main" val="1097916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434611E7-15A3-4B87-A5CD-F72EE4638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0648" y="743530"/>
            <a:ext cx="725694" cy="1440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AF1BBA-E270-4D5C-9245-3B0CA2C03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590" y="743530"/>
            <a:ext cx="951481" cy="14401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20CC3C-42AF-4A88-B0C1-5A2F1DCB9D9C}"/>
              </a:ext>
            </a:extLst>
          </p:cNvPr>
          <p:cNvSpPr/>
          <p:nvPr/>
        </p:nvSpPr>
        <p:spPr>
          <a:xfrm>
            <a:off x="1082957" y="2211253"/>
            <a:ext cx="3017595" cy="54775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n-US" dirty="0">
                <a:solidFill>
                  <a:srgbClr val="286DC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PK</a:t>
            </a:r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SK</a:t>
            </a:r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)←KeyGen(</a:t>
            </a:r>
            <a:r>
              <a:rPr lang="en-US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seed</a:t>
            </a:r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A84855-D997-4313-B21D-5DF2B1E9EBC3}"/>
              </a:ext>
            </a:extLst>
          </p:cNvPr>
          <p:cNvSpPr/>
          <p:nvPr/>
        </p:nvSpPr>
        <p:spPr>
          <a:xfrm>
            <a:off x="1502994" y="3824977"/>
            <a:ext cx="2607686" cy="54775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←Decap(</a:t>
            </a:r>
            <a:r>
              <a:rPr lang="en-US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SK</a:t>
            </a:r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</a:t>
            </a:r>
            <a:r>
              <a:rPr lang="en-US" dirty="0">
                <a:solidFill>
                  <a:srgbClr val="00356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1D2995-5689-4B49-ADFB-D60839661FD1}"/>
              </a:ext>
            </a:extLst>
          </p:cNvPr>
          <p:cNvSpPr/>
          <p:nvPr/>
        </p:nvSpPr>
        <p:spPr>
          <a:xfrm>
            <a:off x="9034239" y="2992143"/>
            <a:ext cx="2562339" cy="54775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</a:t>
            </a:r>
            <a:r>
              <a:rPr lang="en-US" dirty="0">
                <a:solidFill>
                  <a:srgbClr val="00356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)←Encap(</a:t>
            </a:r>
            <a:r>
              <a:rPr lang="en-US" dirty="0">
                <a:solidFill>
                  <a:srgbClr val="286DC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PK</a:t>
            </a:r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715D8E23-77C9-4E09-A845-D63EDA3ADAFA}"/>
              </a:ext>
            </a:extLst>
          </p:cNvPr>
          <p:cNvSpPr/>
          <p:nvPr/>
        </p:nvSpPr>
        <p:spPr>
          <a:xfrm flipH="1">
            <a:off x="449948" y="1436103"/>
            <a:ext cx="725694" cy="5087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0728"/>
              <a:gd name="adj6" fmla="val -61752"/>
            </a:avLst>
          </a:prstGeom>
          <a:noFill/>
          <a:ln>
            <a:solidFill>
              <a:srgbClr val="0035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86DC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Public Key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D0A00F32-D464-4378-AD4B-6D31C9BC4EF7}"/>
              </a:ext>
            </a:extLst>
          </p:cNvPr>
          <p:cNvSpPr/>
          <p:nvPr/>
        </p:nvSpPr>
        <p:spPr>
          <a:xfrm flipH="1">
            <a:off x="449948" y="3061828"/>
            <a:ext cx="725694" cy="5087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4969"/>
              <a:gd name="adj6" fmla="val -107895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Secret Key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16F132-FC4A-4DA4-BA9D-DF3A544796A7}"/>
              </a:ext>
            </a:extLst>
          </p:cNvPr>
          <p:cNvSpPr txBox="1"/>
          <p:nvPr/>
        </p:nvSpPr>
        <p:spPr>
          <a:xfrm>
            <a:off x="5847278" y="2095891"/>
            <a:ext cx="51837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86DC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496638-9AD5-4593-8CF6-29FEB1EAABFB}"/>
              </a:ext>
            </a:extLst>
          </p:cNvPr>
          <p:cNvSpPr txBox="1"/>
          <p:nvPr/>
        </p:nvSpPr>
        <p:spPr>
          <a:xfrm>
            <a:off x="5921817" y="3031735"/>
            <a:ext cx="36929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56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</a:p>
        </p:txBody>
      </p:sp>
      <p:sp>
        <p:nvSpPr>
          <p:cNvPr id="24" name="Callout: Bent Line 23">
            <a:extLst>
              <a:ext uri="{FF2B5EF4-FFF2-40B4-BE49-F238E27FC236}">
                <a16:creationId xmlns:a16="http://schemas.microsoft.com/office/drawing/2014/main" id="{5B515606-5F13-41BC-A598-CDC467EE31CE}"/>
              </a:ext>
            </a:extLst>
          </p:cNvPr>
          <p:cNvSpPr/>
          <p:nvPr/>
        </p:nvSpPr>
        <p:spPr>
          <a:xfrm>
            <a:off x="10258332" y="2243194"/>
            <a:ext cx="1338246" cy="5087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9496"/>
              <a:gd name="adj6" fmla="val -5753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Encapsulated Key</a:t>
            </a:r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01C7655C-6D11-4A66-9BA5-484F550791DF}"/>
              </a:ext>
            </a:extLst>
          </p:cNvPr>
          <p:cNvSpPr/>
          <p:nvPr/>
        </p:nvSpPr>
        <p:spPr>
          <a:xfrm>
            <a:off x="10258331" y="4134916"/>
            <a:ext cx="1190403" cy="5087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8550"/>
              <a:gd name="adj6" fmla="val -33518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Ciphertext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E987A4D-8609-4797-9A72-6A59C8DA8C9C}"/>
              </a:ext>
            </a:extLst>
          </p:cNvPr>
          <p:cNvSpPr/>
          <p:nvPr/>
        </p:nvSpPr>
        <p:spPr>
          <a:xfrm flipH="1">
            <a:off x="27708" y="4740448"/>
            <a:ext cx="1438882" cy="5087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1084"/>
              <a:gd name="adj6" fmla="val -49574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Decapsulated Key</a:t>
            </a:r>
          </a:p>
        </p:txBody>
      </p:sp>
      <p:pic>
        <p:nvPicPr>
          <p:cNvPr id="1026" name="Picture 2" descr="Adamjk Stickers Sticker - Adamjk Stickers Emoji Stickers">
            <a:extLst>
              <a:ext uri="{FF2B5EF4-FFF2-40B4-BE49-F238E27FC236}">
                <a16:creationId xmlns:a16="http://schemas.microsoft.com/office/drawing/2014/main" id="{138544D6-A76C-4C32-BC24-CAD26397C9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566" y="2421169"/>
            <a:ext cx="328077" cy="33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damjk Stickers Sticker - Adamjk Stickers Emoji Stickers">
            <a:extLst>
              <a:ext uri="{FF2B5EF4-FFF2-40B4-BE49-F238E27FC236}">
                <a16:creationId xmlns:a16="http://schemas.microsoft.com/office/drawing/2014/main" id="{99C24FC1-57A8-4217-AF63-D59062603B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85" y="4915280"/>
            <a:ext cx="328077" cy="33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Adamjk Stickers Sticker - Adamjk Stickers Emoji Stickers">
            <a:extLst>
              <a:ext uri="{FF2B5EF4-FFF2-40B4-BE49-F238E27FC236}">
                <a16:creationId xmlns:a16="http://schemas.microsoft.com/office/drawing/2014/main" id="{6E8658E1-5116-47BF-AB75-D88981E6BD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167" y="5263724"/>
            <a:ext cx="667509" cy="67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Adamjk Stickers Sticker - Adamjk Stickers Emoji Stickers">
            <a:extLst>
              <a:ext uri="{FF2B5EF4-FFF2-40B4-BE49-F238E27FC236}">
                <a16:creationId xmlns:a16="http://schemas.microsoft.com/office/drawing/2014/main" id="{91CF6202-273F-4D44-BBE2-DE28D6C76BA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666" y="5266840"/>
            <a:ext cx="667509" cy="67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094193-BD13-4AEB-BE45-989285A643DD}"/>
              </a:ext>
            </a:extLst>
          </p:cNvPr>
          <p:cNvSpPr txBox="1"/>
          <p:nvPr/>
        </p:nvSpPr>
        <p:spPr>
          <a:xfrm>
            <a:off x="5247100" y="5286677"/>
            <a:ext cx="175883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Secure Channel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903FEE-2D76-46D1-805D-22002384984E}"/>
              </a:ext>
            </a:extLst>
          </p:cNvPr>
          <p:cNvSpPr txBox="1"/>
          <p:nvPr/>
        </p:nvSpPr>
        <p:spPr>
          <a:xfrm>
            <a:off x="5009301" y="5665838"/>
            <a:ext cx="246281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Symmetric Encryption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EC09C-35C0-495E-9683-3AAB35DC8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2362" y="6110239"/>
            <a:ext cx="328208" cy="348915"/>
          </a:xfrm>
          <a:prstGeom prst="rect">
            <a:avLst/>
          </a:prstGeom>
        </p:spPr>
      </p:pic>
      <p:pic>
        <p:nvPicPr>
          <p:cNvPr id="11" name="Picture 2" descr="Tango X office document vector image">
            <a:extLst>
              <a:ext uri="{FF2B5EF4-FFF2-40B4-BE49-F238E27FC236}">
                <a16:creationId xmlns:a16="http://schemas.microsoft.com/office/drawing/2014/main" id="{45A95717-9416-4C95-A56E-A0085DE36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225" y="5421663"/>
            <a:ext cx="545849" cy="54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ango X office document vector image">
            <a:extLst>
              <a:ext uri="{FF2B5EF4-FFF2-40B4-BE49-F238E27FC236}">
                <a16:creationId xmlns:a16="http://schemas.microsoft.com/office/drawing/2014/main" id="{BF32B459-D46B-4DC7-B802-BCA54CD4E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861" y="5392914"/>
            <a:ext cx="545849" cy="54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F9826A10-F4A7-E7DB-631A-8A10D0FA0F2E}"/>
              </a:ext>
            </a:extLst>
          </p:cNvPr>
          <p:cNvSpPr/>
          <p:nvPr/>
        </p:nvSpPr>
        <p:spPr>
          <a:xfrm>
            <a:off x="4898614" y="5575802"/>
            <a:ext cx="2684192" cy="190546"/>
          </a:xfrm>
          <a:prstGeom prst="leftRight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8381AD7-E2D4-8191-D4F8-DC87F66AE2F7}"/>
              </a:ext>
            </a:extLst>
          </p:cNvPr>
          <p:cNvSpPr/>
          <p:nvPr/>
        </p:nvSpPr>
        <p:spPr>
          <a:xfrm>
            <a:off x="4898614" y="2355626"/>
            <a:ext cx="2684192" cy="19050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6314D3A-6511-F449-6A6C-DA25D724DFBA}"/>
              </a:ext>
            </a:extLst>
          </p:cNvPr>
          <p:cNvSpPr/>
          <p:nvPr/>
        </p:nvSpPr>
        <p:spPr>
          <a:xfrm flipH="1">
            <a:off x="4898614" y="3306091"/>
            <a:ext cx="2684192" cy="19050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28CEF32-B394-FA3A-2E16-F0CC3B09E0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48088" y="187011"/>
            <a:ext cx="5095824" cy="580672"/>
          </a:xfrm>
        </p:spPr>
        <p:txBody>
          <a:bodyPr/>
          <a:lstStyle/>
          <a:p>
            <a:r>
              <a:rPr lang="en-US" dirty="0"/>
              <a:t>Key Encapsulation Mechanism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1C753B-A346-7EEC-6956-FD4B0F7A40E5}"/>
              </a:ext>
            </a:extLst>
          </p:cNvPr>
          <p:cNvSpPr txBox="1"/>
          <p:nvPr/>
        </p:nvSpPr>
        <p:spPr>
          <a:xfrm>
            <a:off x="81418" y="6642560"/>
            <a:ext cx="3159616" cy="215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Source: https://iacr.org/cryptodb/data/paper.php?pubkey=31347</a:t>
            </a:r>
          </a:p>
        </p:txBody>
      </p:sp>
    </p:spTree>
    <p:extLst>
      <p:ext uri="{BB962C8B-B14F-4D97-AF65-F5344CB8AC3E}">
        <p14:creationId xmlns:p14="http://schemas.microsoft.com/office/powerpoint/2010/main" val="363035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6" grpId="0" animBg="1"/>
      <p:bldP spid="17" grpId="0" animBg="1"/>
      <p:bldP spid="20" grpId="0"/>
      <p:bldP spid="21" grpId="0"/>
      <p:bldP spid="24" grpId="0" animBg="1"/>
      <p:bldP spid="26" grpId="0" animBg="1"/>
      <p:bldP spid="32" grpId="0" animBg="1"/>
      <p:bldP spid="29" grpId="0"/>
      <p:bldP spid="30" grpId="0"/>
      <p:bldP spid="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391DA-E23F-4EF0-7585-113BE07BDE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603" y="813590"/>
            <a:ext cx="10317117" cy="571054"/>
          </a:xfrm>
        </p:spPr>
        <p:txBody>
          <a:bodyPr/>
          <a:lstStyle/>
          <a:p>
            <a:r>
              <a:rPr lang="en-US" dirty="0"/>
              <a:t>Design &amp; Experimental Setup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D64E46-EFBE-E14B-4F9E-0CC5F9E4B3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39" indent="-342900"/>
            <a:r>
              <a:rPr lang="en-US" dirty="0"/>
              <a:t>HQC KEM parameter sets recommended as per the specification: </a:t>
            </a:r>
          </a:p>
          <a:p>
            <a:pPr marL="800089" lvl="1" indent="-342900"/>
            <a:r>
              <a:rPr lang="en-US" b="1" i="0" u="none" strike="noStrike" kern="1200" dirty="0">
                <a:solidFill>
                  <a:srgbClr val="000000"/>
                </a:solidFill>
                <a:effectLst/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hqc128</a:t>
            </a:r>
            <a:endParaRPr lang="en-US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pPr marL="800089" lvl="1" indent="-342900"/>
            <a:r>
              <a:rPr lang="en-US" b="1" i="0" u="none" strike="noStrike" kern="1200" dirty="0">
                <a:solidFill>
                  <a:srgbClr val="000000"/>
                </a:solidFill>
                <a:effectLst/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hqc192</a:t>
            </a:r>
          </a:p>
          <a:p>
            <a:pPr marL="800089" lvl="1" indent="-342900"/>
            <a:r>
              <a:rPr lang="en-US" b="1" i="0" u="none" strike="noStrike" kern="1200" dirty="0">
                <a:solidFill>
                  <a:srgbClr val="000000"/>
                </a:solidFill>
                <a:effectLst/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hqc256</a:t>
            </a:r>
            <a:endParaRPr lang="en-US" dirty="0"/>
          </a:p>
          <a:p>
            <a:pPr marL="285739" indent="-342900"/>
            <a:r>
              <a:rPr lang="en-US" dirty="0"/>
              <a:t>Target device: Xilinx - </a:t>
            </a:r>
            <a:r>
              <a:rPr lang="en-US" dirty="0" err="1"/>
              <a:t>Artix</a:t>
            </a:r>
            <a:r>
              <a:rPr lang="en-US" dirty="0"/>
              <a:t> 7 – </a:t>
            </a:r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xc7a200t-3 and xc7a100t-3</a:t>
            </a:r>
          </a:p>
          <a:p>
            <a:pPr marL="285739" indent="-342900"/>
            <a:r>
              <a:rPr lang="en-US" dirty="0"/>
              <a:t>Tool: Xilinx </a:t>
            </a:r>
            <a:r>
              <a:rPr lang="en-US" dirty="0" err="1"/>
              <a:t>Vivado</a:t>
            </a:r>
            <a:r>
              <a:rPr lang="en-US" dirty="0"/>
              <a:t> 2020.2.2</a:t>
            </a:r>
          </a:p>
          <a:p>
            <a:pPr marL="285739" indent="-342900"/>
            <a:r>
              <a:rPr lang="en-US" dirty="0"/>
              <a:t>Verification: Using the Software Reference implementation by HQC team </a:t>
            </a:r>
            <a:r>
              <a:rPr lang="en-US" sz="2000" dirty="0"/>
              <a:t>[AAB+20]</a:t>
            </a:r>
            <a:r>
              <a:rPr lang="en-US" dirty="0"/>
              <a:t> </a:t>
            </a:r>
          </a:p>
          <a:p>
            <a:pPr marL="285739" indent="-342900"/>
            <a:r>
              <a:rPr lang="en-US" sz="2000" dirty="0"/>
              <a:t>Goal: Implement a constant-time hardware design which is parameterizable across </a:t>
            </a:r>
          </a:p>
          <a:p>
            <a:pPr marL="800077" lvl="1" indent="-342900"/>
            <a:r>
              <a:rPr lang="en-US" dirty="0"/>
              <a:t>Security level</a:t>
            </a:r>
          </a:p>
          <a:p>
            <a:pPr marL="800077" lvl="1" indent="-342900"/>
            <a:r>
              <a:rPr lang="en-US" dirty="0"/>
              <a:t>Performance parameters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3FCE54-BDBE-41DB-9D2A-93951424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854" y="3473031"/>
            <a:ext cx="370609" cy="369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3EEFAD-A3B6-D879-280A-D5F785931496}"/>
              </a:ext>
            </a:extLst>
          </p:cNvPr>
          <p:cNvSpPr txBox="1"/>
          <p:nvPr/>
        </p:nvSpPr>
        <p:spPr>
          <a:xfrm>
            <a:off x="5534788" y="6141028"/>
            <a:ext cx="11224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Image Source: Xilinx</a:t>
            </a:r>
          </a:p>
        </p:txBody>
      </p:sp>
    </p:spTree>
    <p:extLst>
      <p:ext uri="{BB962C8B-B14F-4D97-AF65-F5344CB8AC3E}">
        <p14:creationId xmlns:p14="http://schemas.microsoft.com/office/powerpoint/2010/main" val="3357429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2023-04-06-SPHINCS-project-update</Template>
  <TotalTime>33328</TotalTime>
  <Words>3477</Words>
  <Application>Microsoft Office PowerPoint</Application>
  <PresentationFormat>Widescreen</PresentationFormat>
  <Paragraphs>675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Arial</vt:lpstr>
      <vt:lpstr>Calibri</vt:lpstr>
      <vt:lpstr>Calibri Light</vt:lpstr>
      <vt:lpstr>Centaur</vt:lpstr>
      <vt:lpstr>CMU Bright</vt:lpstr>
      <vt:lpstr>CMU Sans Serif</vt:lpstr>
      <vt:lpstr>CMU Serif</vt:lpstr>
      <vt:lpstr>CMU Typewriter Text</vt:lpstr>
      <vt:lpstr>CMU Typewriter Text Variable Wi</vt:lpstr>
      <vt:lpstr>Courier New</vt:lpstr>
      <vt:lpstr>Open Sans SemiCondensed</vt:lpstr>
      <vt:lpstr>YaleNew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Deshpande, Sanjay</dc:creator>
  <cp:lastModifiedBy>Deshpande, Sanjay</cp:lastModifiedBy>
  <cp:revision>614</cp:revision>
  <dcterms:created xsi:type="dcterms:W3CDTF">2021-10-27T01:52:27Z</dcterms:created>
  <dcterms:modified xsi:type="dcterms:W3CDTF">2023-08-14T18:42:59Z</dcterms:modified>
</cp:coreProperties>
</file>